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
  </p:notesMasterIdLst>
  <p:sldIdLst>
    <p:sldId id="257" r:id="rId4"/>
    <p:sldId id="262"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0"/>
    <p:restoredTop sz="94660"/>
  </p:normalViewPr>
  <p:slideViewPr>
    <p:cSldViewPr>
      <p:cViewPr varScale="0">
        <p:scale>
          <a:sx n="70" d="100"/>
          <a:sy n="70" d="100"/>
        </p:scale>
        <p:origin x="-2034" y="6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113397" y="745450"/>
            <a:ext cx="2580405" cy="3727252"/>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1032"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1033"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p>
        </p:txBody>
      </p:sp>
      <p:sp>
        <p:nvSpPr>
          <p:cNvPr id="1089"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1095"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1044"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p>
        </p:txBody>
      </p:sp>
      <p:sp>
        <p:nvSpPr>
          <p:cNvPr id="1050"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ー 4"/>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1057"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ー 6"/>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p>
        </p:txBody>
      </p:sp>
      <p:sp>
        <p:nvSpPr>
          <p:cNvPr id="1066" name="日付プレースホルダー 2"/>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1075"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1082"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1083"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1026"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2023/4/19</a:t>
            </a:fld>
            <a:endParaRPr kumimoji="1" lang="ja-JP" altLang="en-US"/>
          </a:p>
        </p:txBody>
      </p:sp>
      <p:sp>
        <p:nvSpPr>
          <p:cNvPr id="1028"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Layout" Target="../slideLayouts/slideLayout10.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10.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pSp>
        <p:nvGrpSpPr>
          <p:cNvPr id="1107" name="グループ化 10"/>
          <p:cNvGrpSpPr/>
          <p:nvPr/>
        </p:nvGrpSpPr>
        <p:grpSpPr>
          <a:xfrm>
            <a:off x="2564903" y="9637985"/>
            <a:ext cx="3411231" cy="246436"/>
            <a:chOff x="-314392" y="11645738"/>
            <a:chExt cx="2876407" cy="214417"/>
          </a:xfrm>
        </p:grpSpPr>
        <p:sp>
          <p:nvSpPr>
            <p:cNvPr id="1108" name="正方形/長方形 3"/>
            <p:cNvSpPr/>
            <p:nvPr/>
          </p:nvSpPr>
          <p:spPr>
            <a:xfrm>
              <a:off x="-314392" y="11645738"/>
              <a:ext cx="2521136" cy="203200"/>
            </a:xfrm>
            <a:prstGeom prst="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09" name="正方形/長方形 6"/>
            <p:cNvSpPr/>
            <p:nvPr/>
          </p:nvSpPr>
          <p:spPr>
            <a:xfrm>
              <a:off x="2206743" y="11645738"/>
              <a:ext cx="355272" cy="214417"/>
            </a:xfrm>
            <a:prstGeom prst="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110" name="グループ化 9"/>
            <p:cNvGrpSpPr/>
            <p:nvPr/>
          </p:nvGrpSpPr>
          <p:grpSpPr>
            <a:xfrm rot="21404599">
              <a:off x="2299730" y="11675091"/>
              <a:ext cx="186986" cy="128588"/>
              <a:chOff x="2131354" y="11618362"/>
              <a:chExt cx="186986" cy="128588"/>
            </a:xfrm>
          </p:grpSpPr>
          <p:sp>
            <p:nvSpPr>
              <p:cNvPr id="1111" name="ドーナツ 7"/>
              <p:cNvSpPr/>
              <p:nvPr/>
            </p:nvSpPr>
            <p:spPr>
              <a:xfrm>
                <a:off x="2131354" y="11618362"/>
                <a:ext cx="128588" cy="128588"/>
              </a:xfrm>
              <a:prstGeom prst="donut">
                <a:avLst>
                  <a:gd name="adj" fmla="val 520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2" name="正方形/長方形 8"/>
              <p:cNvSpPr/>
              <p:nvPr/>
            </p:nvSpPr>
            <p:spPr>
              <a:xfrm rot="2217580">
                <a:off x="2228340" y="11716741"/>
                <a:ext cx="90000" cy="2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113" name="角丸四角形 85"/>
          <p:cNvSpPr/>
          <p:nvPr/>
        </p:nvSpPr>
        <p:spPr>
          <a:xfrm>
            <a:off x="460602" y="6389034"/>
            <a:ext cx="6079034" cy="477450"/>
          </a:xfrm>
          <a:prstGeom prst="roundRect">
            <a:avLst>
              <a:gd name="adj" fmla="val 10638"/>
            </a:avLst>
          </a:prstGeom>
          <a:no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1114" name="グループ化 82"/>
          <p:cNvGrpSpPr/>
          <p:nvPr/>
        </p:nvGrpSpPr>
        <p:grpSpPr>
          <a:xfrm>
            <a:off x="401371" y="5988924"/>
            <a:ext cx="5883809" cy="354855"/>
            <a:chOff x="504681" y="2599570"/>
            <a:chExt cx="5883809" cy="422158"/>
          </a:xfrm>
        </p:grpSpPr>
        <p:sp>
          <p:nvSpPr>
            <p:cNvPr id="1115" name="正方形/長方形 83"/>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16" name="正方形/長方形 84"/>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1117" name="正方形/長方形 81"/>
          <p:cNvSpPr/>
          <p:nvPr/>
        </p:nvSpPr>
        <p:spPr>
          <a:xfrm>
            <a:off x="390918" y="7769978"/>
            <a:ext cx="6112467" cy="17815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1118" name="グループ化 16"/>
          <p:cNvGrpSpPr/>
          <p:nvPr/>
        </p:nvGrpSpPr>
        <p:grpSpPr>
          <a:xfrm>
            <a:off x="401371" y="2180976"/>
            <a:ext cx="5883809" cy="354855"/>
            <a:chOff x="504681" y="2599570"/>
            <a:chExt cx="5883809" cy="422158"/>
          </a:xfrm>
        </p:grpSpPr>
        <p:sp>
          <p:nvSpPr>
            <p:cNvPr id="1119" name="正方形/長方形 56"/>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20" name="正方形/長方形 57"/>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grpSp>
      <p:sp>
        <p:nvSpPr>
          <p:cNvPr id="1121" name="角丸四角形 15"/>
          <p:cNvSpPr/>
          <p:nvPr/>
        </p:nvSpPr>
        <p:spPr>
          <a:xfrm>
            <a:off x="401371" y="2607632"/>
            <a:ext cx="6100656" cy="3280080"/>
          </a:xfrm>
          <a:prstGeom prst="roundRect">
            <a:avLst>
              <a:gd name="adj" fmla="val 4581"/>
            </a:avLst>
          </a:prstGeom>
          <a:solidFill>
            <a:schemeClr val="bg1"/>
          </a:solid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22" name="角丸四角形 72"/>
          <p:cNvSpPr/>
          <p:nvPr/>
        </p:nvSpPr>
        <p:spPr>
          <a:xfrm>
            <a:off x="760507" y="3837836"/>
            <a:ext cx="5538391" cy="1936043"/>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23" name="角丸四角形 71"/>
          <p:cNvSpPr/>
          <p:nvPr/>
        </p:nvSpPr>
        <p:spPr>
          <a:xfrm>
            <a:off x="793008" y="2970343"/>
            <a:ext cx="5538392" cy="804107"/>
          </a:xfrm>
          <a:prstGeom prst="roundRect">
            <a:avLst>
              <a:gd name="adj" fmla="val 10387"/>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24" name="正方形/長方形 55"/>
          <p:cNvSpPr/>
          <p:nvPr/>
        </p:nvSpPr>
        <p:spPr>
          <a:xfrm>
            <a:off x="365766" y="1640632"/>
            <a:ext cx="6126470" cy="64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125" name="正方形/長方形 11"/>
          <p:cNvSpPr/>
          <p:nvPr/>
        </p:nvSpPr>
        <p:spPr>
          <a:xfrm>
            <a:off x="379768" y="577652"/>
            <a:ext cx="6112467" cy="110881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26" name="テキスト ボックス 77"/>
          <p:cNvSpPr txBox="1"/>
          <p:nvPr/>
        </p:nvSpPr>
        <p:spPr>
          <a:xfrm>
            <a:off x="495688" y="5988924"/>
            <a:ext cx="175313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２</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支給額</a:t>
            </a:r>
          </a:p>
        </p:txBody>
      </p:sp>
      <p:sp>
        <p:nvSpPr>
          <p:cNvPr id="1127" name="テキスト ボックス 12"/>
          <p:cNvSpPr txBox="1"/>
          <p:nvPr/>
        </p:nvSpPr>
        <p:spPr>
          <a:xfrm>
            <a:off x="380315" y="86358"/>
            <a:ext cx="2082854"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～大切なお知らせ～</a:t>
            </a:r>
          </a:p>
        </p:txBody>
      </p:sp>
      <p:sp>
        <p:nvSpPr>
          <p:cNvPr id="1128" name="テキスト ボックス 17"/>
          <p:cNvSpPr txBox="1"/>
          <p:nvPr/>
        </p:nvSpPr>
        <p:spPr>
          <a:xfrm>
            <a:off x="2136028" y="886246"/>
            <a:ext cx="4324237" cy="800219"/>
          </a:xfrm>
          <a:prstGeom prst="rect">
            <a:avLst/>
          </a:prstGeom>
          <a:noFill/>
        </p:spPr>
        <p:txBody>
          <a:bodyPr wrap="square" lIns="36000" rIns="36000" rtlCol="0">
            <a:spAutoFit/>
          </a:bodyPr>
          <a:lstStyle/>
          <a:p>
            <a:pPr algn="ctr">
              <a:spcBef>
                <a:spcPts val="50"/>
              </a:spcBef>
              <a:spcAft>
                <a:spcPts val="50"/>
              </a:spcAft>
            </a:pPr>
            <a:r>
              <a:rPr kumimoji="1" lang="ja-JP" altLang="en-US" sz="2300" b="1" spc="50" dirty="0">
                <a:solidFill>
                  <a:schemeClr val="bg1"/>
                </a:solidFill>
                <a:latin typeface="メイリオ" panose="020B0604030504040204" pitchFamily="50" charset="-128"/>
                <a:ea typeface="メイリオ" panose="020B0604030504040204" pitchFamily="50" charset="-128"/>
              </a:rPr>
              <a:t>子育て世帯生活支援</a:t>
            </a:r>
            <a:r>
              <a:rPr kumimoji="1" lang="ja-JP" altLang="en-US" sz="2300" b="1" dirty="0">
                <a:solidFill>
                  <a:schemeClr val="bg1"/>
                </a:solidFill>
                <a:latin typeface="メイリオ" panose="020B0604030504040204" pitchFamily="50" charset="-128"/>
                <a:ea typeface="メイリオ" panose="020B0604030504040204" pitchFamily="50" charset="-128"/>
              </a:rPr>
              <a:t>特別給付金</a:t>
            </a:r>
            <a:r>
              <a:rPr kumimoji="1" lang="ja-JP" altLang="en-US" sz="2300" b="1" spc="50" dirty="0">
                <a:solidFill>
                  <a:schemeClr val="bg1"/>
                </a:solidFill>
                <a:latin typeface="メイリオ" panose="020B0604030504040204" pitchFamily="50" charset="-128"/>
                <a:ea typeface="メイリオ" panose="020B0604030504040204" pitchFamily="50" charset="-128"/>
              </a:rPr>
              <a:t>のご案内</a:t>
            </a:r>
          </a:p>
        </p:txBody>
      </p:sp>
      <p:sp>
        <p:nvSpPr>
          <p:cNvPr id="1129" name="テキスト ボックス 18"/>
          <p:cNvSpPr txBox="1"/>
          <p:nvPr/>
        </p:nvSpPr>
        <p:spPr>
          <a:xfrm>
            <a:off x="874172" y="1742394"/>
            <a:ext cx="5311061" cy="438582"/>
          </a:xfrm>
          <a:prstGeom prst="rect">
            <a:avLst/>
          </a:prstGeom>
          <a:noFill/>
        </p:spPr>
        <p:txBody>
          <a:bodyPr wrap="square" rtlCol="0">
            <a:spAutoFit/>
          </a:bodyPr>
          <a:lstStyle/>
          <a:p>
            <a:r>
              <a:rPr kumimoji="1" lang="ja-JP" altLang="en-US" sz="1250" spc="100" dirty="0">
                <a:latin typeface="メイリオ" panose="020B0604030504040204" pitchFamily="50" charset="-128"/>
                <a:ea typeface="メイリオ" panose="020B0604030504040204" pitchFamily="50" charset="-128"/>
              </a:rPr>
              <a:t>子育て世帯の支援のため</a:t>
            </a:r>
            <a:r>
              <a:rPr kumimoji="1" lang="en-US" altLang="ja-JP" sz="1250" spc="100" dirty="0">
                <a:solidFill>
                  <a:srgbClr val="FF0000"/>
                </a:solidFill>
                <a:latin typeface="メイリオ" panose="020B0604030504040204" pitchFamily="50" charset="-128"/>
                <a:ea typeface="メイリオ" panose="020B0604030504040204" pitchFamily="50" charset="-128"/>
              </a:rPr>
              <a:t>､</a:t>
            </a:r>
            <a:r>
              <a:rPr kumimoji="1" lang="ja-JP" altLang="en-US" sz="2250" b="1" u="sng" spc="100" dirty="0">
                <a:solidFill>
                  <a:srgbClr val="FF0000"/>
                </a:solidFill>
                <a:latin typeface="メイリオ" panose="020B0604030504040204" pitchFamily="50" charset="-128"/>
                <a:ea typeface="メイリオ" panose="020B0604030504040204" pitchFamily="50" charset="-128"/>
              </a:rPr>
              <a:t>給付金の支</a:t>
            </a:r>
            <a:r>
              <a:rPr kumimoji="1" lang="ja-JP" altLang="en-US" sz="2250" b="1" u="sng" spc="300" dirty="0">
                <a:solidFill>
                  <a:srgbClr val="FF0000"/>
                </a:solidFill>
                <a:latin typeface="メイリオ" panose="020B0604030504040204" pitchFamily="50" charset="-128"/>
                <a:ea typeface="メイリオ" panose="020B0604030504040204" pitchFamily="50" charset="-128"/>
              </a:rPr>
              <a:t>給</a:t>
            </a:r>
            <a:r>
              <a:rPr kumimoji="1" lang="ja-JP" altLang="en-US" sz="1250" spc="100" dirty="0">
                <a:latin typeface="メイリオ" panose="020B0604030504040204" pitchFamily="50" charset="-128"/>
                <a:ea typeface="メイリオ" panose="020B0604030504040204" pitchFamily="50" charset="-128"/>
              </a:rPr>
              <a:t>を実施します</a:t>
            </a:r>
            <a:r>
              <a:rPr kumimoji="1" lang="en-US" altLang="ja-JP" sz="1250" spc="100" dirty="0">
                <a:latin typeface="メイリオ" panose="020B0604030504040204" pitchFamily="50" charset="-128"/>
                <a:ea typeface="メイリオ" panose="020B0604030504040204" pitchFamily="50" charset="-128"/>
              </a:rPr>
              <a:t>!</a:t>
            </a:r>
            <a:endParaRPr kumimoji="1" lang="ja-JP" altLang="en-US" sz="1250" spc="100" dirty="0">
              <a:latin typeface="メイリオ" panose="020B0604030504040204" pitchFamily="50" charset="-128"/>
              <a:ea typeface="メイリオ" panose="020B0604030504040204" pitchFamily="50" charset="-128"/>
            </a:endParaRPr>
          </a:p>
        </p:txBody>
      </p:sp>
      <p:sp>
        <p:nvSpPr>
          <p:cNvPr id="1130" name="テキスト ボックス 36"/>
          <p:cNvSpPr txBox="1"/>
          <p:nvPr/>
        </p:nvSpPr>
        <p:spPr>
          <a:xfrm>
            <a:off x="467872" y="2208366"/>
            <a:ext cx="1881071"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１</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支給対象者</a:t>
            </a:r>
          </a:p>
        </p:txBody>
      </p:sp>
      <p:sp>
        <p:nvSpPr>
          <p:cNvPr id="1131" name="テキスト ボックス 38"/>
          <p:cNvSpPr txBox="1"/>
          <p:nvPr/>
        </p:nvSpPr>
        <p:spPr>
          <a:xfrm>
            <a:off x="588761" y="2608476"/>
            <a:ext cx="5538390" cy="523220"/>
          </a:xfrm>
          <a:prstGeom prst="rect">
            <a:avLst/>
          </a:prstGeom>
          <a:noFill/>
        </p:spPr>
        <p:txBody>
          <a:bodyPr wrap="square" rtlCol="0" anchor="ctr" anchorCtr="1">
            <a:spAutoFit/>
          </a:bodyPr>
          <a:lstStyle/>
          <a:p>
            <a:pPr fontAlgn="ctr"/>
            <a:r>
              <a:rPr kumimoji="1" lang="ja-JP" altLang="en-US" sz="1400" spc="100" dirty="0">
                <a:latin typeface="メイリオ" panose="020B0604030504040204" pitchFamily="50" charset="-128"/>
                <a:ea typeface="メイリオ" panose="020B0604030504040204" pitchFamily="50" charset="-128"/>
              </a:rPr>
              <a:t>①または②に当てはまる方</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ひとり親世帯分の給付金を受け取った方を除く</a:t>
            </a:r>
            <a:r>
              <a:rPr kumimoji="1" lang="en-US" altLang="ja-JP" sz="1050" b="1" dirty="0">
                <a:latin typeface="メイリオ" panose="020B0604030504040204" pitchFamily="50" charset="-128"/>
                <a:ea typeface="メイリオ" panose="020B0604030504040204" pitchFamily="50" charset="-128"/>
              </a:rPr>
              <a:t>)</a:t>
            </a:r>
            <a:endParaRPr lang="ja-JP" altLang="en-US" sz="1050" b="1" dirty="0">
              <a:latin typeface="メイリオ" panose="020B0604030504040204" pitchFamily="50" charset="-128"/>
              <a:ea typeface="メイリオ" panose="020B0604030504040204" pitchFamily="50" charset="-128"/>
            </a:endParaRPr>
          </a:p>
          <a:p>
            <a:pPr fontAlgn="ct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1132" name="テキスト ボックス 42"/>
          <p:cNvSpPr txBox="1"/>
          <p:nvPr/>
        </p:nvSpPr>
        <p:spPr>
          <a:xfrm>
            <a:off x="1264021" y="2984490"/>
            <a:ext cx="4994164" cy="789960"/>
          </a:xfrm>
          <a:prstGeom prst="rect">
            <a:avLst/>
          </a:prstGeom>
          <a:noFill/>
        </p:spPr>
        <p:txBody>
          <a:bodyPr wrap="square" rtlCol="0">
            <a:spAutoFit/>
          </a:bodyPr>
          <a:lstStyle/>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令和４年度中に実施した子育て世帯生活支援特別</a:t>
            </a:r>
            <a:endParaRPr kumimoji="1" lang="en-US" altLang="ja-JP" sz="1600" b="1" u="sng"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給付金（前回の給付金）の支給対象者</a:t>
            </a:r>
            <a:r>
              <a:rPr kumimoji="1" lang="ja-JP" altLang="en-US" sz="1400" dirty="0">
                <a:latin typeface="メイリオ" panose="020B0604030504040204" pitchFamily="50" charset="-128"/>
                <a:ea typeface="メイリオ" panose="020B0604030504040204" pitchFamily="50" charset="-128"/>
              </a:rPr>
              <a:t>であった方</a:t>
            </a:r>
            <a:endParaRPr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000" dirty="0">
                <a:latin typeface="メイリオ" panose="020B0604030504040204" pitchFamily="50" charset="-128"/>
                <a:ea typeface="メイリオ" panose="020B0604030504040204" pitchFamily="50" charset="-128"/>
              </a:rPr>
              <a:t>（申請の要否に関わらず、前回の給付金を受け取った方又は受取を拒否した方）</a:t>
            </a:r>
            <a:endParaRPr kumimoji="1" lang="ja-JP" altLang="en-US" sz="1000" spc="100" dirty="0">
              <a:latin typeface="ＭＳ Ｐゴシック" panose="020B0600070205080204" pitchFamily="50" charset="-128"/>
              <a:ea typeface="ＭＳ Ｐゴシック" panose="020B0600070205080204" pitchFamily="50" charset="-128"/>
            </a:endParaRPr>
          </a:p>
        </p:txBody>
      </p:sp>
      <p:sp>
        <p:nvSpPr>
          <p:cNvPr id="1133" name="正方形/長方形 43"/>
          <p:cNvSpPr/>
          <p:nvPr/>
        </p:nvSpPr>
        <p:spPr>
          <a:xfrm>
            <a:off x="869870" y="3062676"/>
            <a:ext cx="389850" cy="338554"/>
          </a:xfrm>
          <a:prstGeom prst="rect">
            <a:avLst/>
          </a:prstGeom>
        </p:spPr>
        <p:txBody>
          <a:bodyPr wrap="none">
            <a:spAutoFit/>
          </a:bodyPr>
          <a:lstStyle/>
          <a:p>
            <a:r>
              <a:rPr lang="ja-JP" altLang="en-US" sz="1600" dirty="0">
                <a:latin typeface="メイリオ" panose="020B0604030504040204" pitchFamily="50" charset="-128"/>
                <a:ea typeface="メイリオ" panose="020B0604030504040204" pitchFamily="50" charset="-128"/>
              </a:rPr>
              <a:t>①</a:t>
            </a:r>
          </a:p>
        </p:txBody>
      </p:sp>
      <p:sp>
        <p:nvSpPr>
          <p:cNvPr id="1134" name="正方形/長方形 44"/>
          <p:cNvSpPr/>
          <p:nvPr/>
        </p:nvSpPr>
        <p:spPr>
          <a:xfrm>
            <a:off x="895550" y="4613881"/>
            <a:ext cx="389850" cy="338554"/>
          </a:xfrm>
          <a:prstGeom prst="rect">
            <a:avLst/>
          </a:prstGeom>
        </p:spPr>
        <p:txBody>
          <a:bodyPr wrap="none">
            <a:spAutoFit/>
          </a:bodyPr>
          <a:lstStyle/>
          <a:p>
            <a:r>
              <a:rPr lang="en-US" altLang="ja-JP" sz="1600" dirty="0">
                <a:latin typeface="メイリオ" panose="020B0604030504040204" pitchFamily="50" charset="-128"/>
                <a:ea typeface="メイリオ" panose="020B0604030504040204" pitchFamily="50" charset="-128"/>
              </a:rPr>
              <a:t>②</a:t>
            </a:r>
            <a:endParaRPr lang="ja-JP" altLang="en-US" sz="1600" dirty="0">
              <a:latin typeface="メイリオ" panose="020B0604030504040204" pitchFamily="50" charset="-128"/>
              <a:ea typeface="メイリオ" panose="020B0604030504040204" pitchFamily="50" charset="-128"/>
            </a:endParaRPr>
          </a:p>
        </p:txBody>
      </p:sp>
      <p:sp>
        <p:nvSpPr>
          <p:cNvPr id="1135" name="テキスト ボックス 45"/>
          <p:cNvSpPr txBox="1"/>
          <p:nvPr/>
        </p:nvSpPr>
        <p:spPr>
          <a:xfrm>
            <a:off x="1395200" y="5194233"/>
            <a:ext cx="4441512" cy="579646"/>
          </a:xfrm>
          <a:prstGeom prst="rect">
            <a:avLst/>
          </a:prstGeom>
          <a:noFill/>
        </p:spPr>
        <p:txBody>
          <a:bodyPr wrap="square" rtlCol="0">
            <a:spAutoFit/>
          </a:bodyPr>
          <a:lstStyle/>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■令和５年１月１日以降の収入が急変し、</a:t>
            </a:r>
          </a:p>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　</a:t>
            </a:r>
            <a:r>
              <a:rPr kumimoji="1" lang="en-US" altLang="ja-JP" sz="1400" spc="100" dirty="0">
                <a:latin typeface="メイリオ" panose="020B0604030504040204" pitchFamily="50" charset="-128"/>
                <a:ea typeface="メイリオ" panose="020B0604030504040204" pitchFamily="50" charset="-128"/>
              </a:rPr>
              <a:t> </a:t>
            </a:r>
            <a:r>
              <a:rPr kumimoji="1" lang="ja-JP" altLang="en-US" sz="1600" b="1" u="sng" spc="100" dirty="0">
                <a:solidFill>
                  <a:srgbClr val="FF0000"/>
                </a:solidFill>
                <a:latin typeface="メイリオ" panose="020B0604030504040204" pitchFamily="50" charset="-128"/>
                <a:ea typeface="メイリオ" panose="020B0604030504040204" pitchFamily="50" charset="-128"/>
              </a:rPr>
              <a:t>住民税非課税相当</a:t>
            </a:r>
            <a:r>
              <a:rPr kumimoji="1" lang="ja-JP" altLang="en-US" sz="1400" spc="100" dirty="0">
                <a:latin typeface="メイリオ" panose="020B0604030504040204" pitchFamily="50" charset="-128"/>
                <a:ea typeface="メイリオ" panose="020B0604030504040204" pitchFamily="50" charset="-128"/>
              </a:rPr>
              <a:t>の収入となった方</a:t>
            </a:r>
          </a:p>
        </p:txBody>
      </p:sp>
      <p:sp>
        <p:nvSpPr>
          <p:cNvPr id="1136" name="テキスト ボックス 49"/>
          <p:cNvSpPr txBox="1"/>
          <p:nvPr/>
        </p:nvSpPr>
        <p:spPr>
          <a:xfrm>
            <a:off x="1645836" y="6389430"/>
            <a:ext cx="3708567" cy="477054"/>
          </a:xfrm>
          <a:prstGeom prst="rect">
            <a:avLst/>
          </a:prstGeom>
          <a:noFill/>
        </p:spPr>
        <p:txBody>
          <a:bodyPr wrap="square" rtlCol="0">
            <a:spAutoFit/>
          </a:bodyPr>
          <a:lstStyle/>
          <a:p>
            <a:pPr algn="dist"/>
            <a:r>
              <a:rPr kumimoji="1" lang="ja-JP" altLang="en-US" b="1" dirty="0">
                <a:latin typeface="メイリオ" panose="020B0604030504040204" pitchFamily="50" charset="-128"/>
                <a:ea typeface="メイリオ" panose="020B0604030504040204" pitchFamily="50" charset="-128"/>
              </a:rPr>
              <a:t>児童</a:t>
            </a:r>
            <a:r>
              <a:rPr kumimoji="1" lang="en-US" altLang="ja-JP" b="1" dirty="0">
                <a:latin typeface="メイリオ" panose="020B0604030504040204" pitchFamily="50" charset="-128"/>
                <a:ea typeface="メイリオ" panose="020B0604030504040204" pitchFamily="50" charset="-128"/>
              </a:rPr>
              <a:t>1</a:t>
            </a:r>
            <a:r>
              <a:rPr kumimoji="1" lang="ja-JP" altLang="en-US" b="1" dirty="0">
                <a:latin typeface="メイリオ" panose="020B0604030504040204" pitchFamily="50" charset="-128"/>
                <a:ea typeface="メイリオ" panose="020B0604030504040204" pitchFamily="50" charset="-128"/>
              </a:rPr>
              <a:t>人当たり 一</a:t>
            </a:r>
            <a:r>
              <a:rPr kumimoji="1" lang="ja-JP" altLang="en-US" b="1" spc="300" dirty="0">
                <a:latin typeface="メイリオ" panose="020B0604030504040204" pitchFamily="50" charset="-128"/>
                <a:ea typeface="メイリオ" panose="020B0604030504040204" pitchFamily="50" charset="-128"/>
              </a:rPr>
              <a:t>律</a:t>
            </a:r>
            <a:r>
              <a:rPr kumimoji="1" lang="ja-JP" altLang="en-US" sz="2400" b="1" spc="300" dirty="0">
                <a:solidFill>
                  <a:srgbClr val="FF0000"/>
                </a:solidFill>
                <a:latin typeface="メイリオ" panose="020B0604030504040204" pitchFamily="50" charset="-128"/>
                <a:ea typeface="メイリオ" panose="020B0604030504040204" pitchFamily="50" charset="-128"/>
              </a:rPr>
              <a:t>５</a:t>
            </a:r>
            <a:r>
              <a:rPr kumimoji="1" lang="ja-JP" altLang="en-US" sz="2400" b="1" spc="-150" dirty="0">
                <a:solidFill>
                  <a:srgbClr val="FF0000"/>
                </a:solidFill>
                <a:latin typeface="メイリオ" panose="020B0604030504040204" pitchFamily="50" charset="-128"/>
                <a:ea typeface="メイリオ" panose="020B0604030504040204" pitchFamily="50" charset="-128"/>
              </a:rPr>
              <a:t>万</a:t>
            </a:r>
            <a:r>
              <a:rPr kumimoji="1" lang="ja-JP" altLang="en-US" sz="2400" b="1" dirty="0">
                <a:solidFill>
                  <a:srgbClr val="FF0000"/>
                </a:solidFill>
                <a:latin typeface="メイリオ" panose="020B0604030504040204" pitchFamily="50" charset="-128"/>
                <a:ea typeface="メイリオ" panose="020B0604030504040204" pitchFamily="50" charset="-128"/>
              </a:rPr>
              <a:t>円</a:t>
            </a:r>
          </a:p>
        </p:txBody>
      </p:sp>
      <p:sp>
        <p:nvSpPr>
          <p:cNvPr id="1137" name="テキスト ボックス 52"/>
          <p:cNvSpPr txBox="1"/>
          <p:nvPr/>
        </p:nvSpPr>
        <p:spPr>
          <a:xfrm>
            <a:off x="588761" y="6866484"/>
            <a:ext cx="5897392" cy="605294"/>
          </a:xfrm>
          <a:prstGeom prst="rect">
            <a:avLst/>
          </a:prstGeom>
          <a:noFill/>
        </p:spPr>
        <p:txBody>
          <a:bodyPr wrap="square" rtlCol="0">
            <a:spAutoFit/>
          </a:bodyPr>
          <a:lstStyle/>
          <a:p>
            <a:pPr>
              <a:spcBef>
                <a:spcPts val="200"/>
              </a:spcBef>
              <a:spcAft>
                <a:spcPts val="200"/>
              </a:spcAft>
            </a:pPr>
            <a:r>
              <a:rPr kumimoji="1" lang="ja-JP" altLang="en-US" sz="1500" spc="30" dirty="0">
                <a:latin typeface="メイリオ" panose="020B0604030504040204" pitchFamily="50" charset="-128"/>
                <a:ea typeface="メイリオ" panose="020B0604030504040204" pitchFamily="50" charset="-128"/>
              </a:rPr>
              <a:t>■支給にあたっては</a:t>
            </a:r>
            <a:r>
              <a:rPr kumimoji="1" lang="en-US" altLang="ja-JP" sz="1500" spc="30" dirty="0">
                <a:latin typeface="メイリオ" panose="020B0604030504040204" pitchFamily="50" charset="-128"/>
                <a:ea typeface="メイリオ" panose="020B0604030504040204" pitchFamily="50" charset="-128"/>
              </a:rPr>
              <a:t>､</a:t>
            </a:r>
            <a:r>
              <a:rPr kumimoji="1" lang="ja-JP" altLang="en-US" sz="1500" u="sng" spc="30" dirty="0">
                <a:solidFill>
                  <a:srgbClr val="FF0000"/>
                </a:solidFill>
                <a:latin typeface="メイリオ" panose="020B0604030504040204" pitchFamily="50" charset="-128"/>
                <a:ea typeface="メイリオ" panose="020B0604030504040204" pitchFamily="50" charset="-128"/>
              </a:rPr>
              <a:t>申請が不要な場合</a:t>
            </a:r>
            <a:r>
              <a:rPr kumimoji="1" lang="ja-JP" altLang="en-US" sz="1500" spc="30" dirty="0">
                <a:latin typeface="メイリオ" panose="020B0604030504040204" pitchFamily="50" charset="-128"/>
                <a:ea typeface="メイリオ" panose="020B0604030504040204" pitchFamily="50" charset="-128"/>
              </a:rPr>
              <a:t>と</a:t>
            </a:r>
            <a:r>
              <a:rPr kumimoji="1" lang="ja-JP" altLang="en-US" sz="1500" u="sng" spc="30" dirty="0">
                <a:solidFill>
                  <a:srgbClr val="FF0000"/>
                </a:solidFill>
                <a:latin typeface="メイリオ" panose="020B0604030504040204" pitchFamily="50" charset="-128"/>
                <a:ea typeface="メイリオ" panose="020B0604030504040204" pitchFamily="50" charset="-128"/>
              </a:rPr>
              <a:t>必要な場合</a:t>
            </a:r>
            <a:r>
              <a:rPr kumimoji="1" lang="ja-JP" altLang="en-US" sz="1500" spc="30" dirty="0">
                <a:latin typeface="メイリオ" panose="020B0604030504040204" pitchFamily="50" charset="-128"/>
                <a:ea typeface="メイリオ" panose="020B0604030504040204" pitchFamily="50" charset="-128"/>
              </a:rPr>
              <a:t>があります。</a:t>
            </a:r>
          </a:p>
          <a:p>
            <a:pPr>
              <a:spcBef>
                <a:spcPts val="200"/>
              </a:spcBef>
              <a:spcAft>
                <a:spcPts val="200"/>
              </a:spcAft>
            </a:pPr>
            <a:r>
              <a:rPr kumimoji="1" lang="ja-JP" altLang="en-US" sz="1500" spc="100" dirty="0">
                <a:latin typeface="メイリオ" panose="020B0604030504040204" pitchFamily="50" charset="-128"/>
                <a:ea typeface="メイリオ" panose="020B0604030504040204" pitchFamily="50" charset="-128"/>
              </a:rPr>
              <a:t>　必ず裏面の支給手続きをご確認ください。</a:t>
            </a:r>
          </a:p>
        </p:txBody>
      </p:sp>
      <p:sp>
        <p:nvSpPr>
          <p:cNvPr id="1138" name="テキスト ボックス 53"/>
          <p:cNvSpPr txBox="1"/>
          <p:nvPr/>
        </p:nvSpPr>
        <p:spPr>
          <a:xfrm>
            <a:off x="793008" y="7471778"/>
            <a:ext cx="3936219" cy="292388"/>
          </a:xfrm>
          <a:prstGeom prst="rect">
            <a:avLst/>
          </a:prstGeom>
          <a:noFill/>
        </p:spPr>
        <p:txBody>
          <a:bodyPr wrap="square" rtlCol="0">
            <a:spAutoFit/>
          </a:bodyPr>
          <a:lstStyle/>
          <a:p>
            <a:pPr algn="dist">
              <a:spcBef>
                <a:spcPts val="50"/>
              </a:spcBef>
              <a:spcAft>
                <a:spcPts val="50"/>
              </a:spcAft>
            </a:pPr>
            <a:r>
              <a:rPr kumimoji="1" lang="ja-JP" altLang="en-US" sz="1300" spc="100" dirty="0">
                <a:latin typeface="メイリオ" panose="020B0604030504040204" pitchFamily="50" charset="-128"/>
                <a:ea typeface="メイリオ" panose="020B0604030504040204" pitchFamily="50" charset="-128"/>
              </a:rPr>
              <a:t>＊お問い合わせは、下記までお電話ください。</a:t>
            </a:r>
          </a:p>
        </p:txBody>
      </p:sp>
      <p:sp>
        <p:nvSpPr>
          <p:cNvPr id="1139" name="テキスト ボックス 58"/>
          <p:cNvSpPr txBox="1"/>
          <p:nvPr/>
        </p:nvSpPr>
        <p:spPr>
          <a:xfrm>
            <a:off x="467872" y="7769978"/>
            <a:ext cx="3464559" cy="276106"/>
          </a:xfrm>
          <a:prstGeom prst="rect">
            <a:avLst/>
          </a:prstGeom>
          <a:noFill/>
        </p:spPr>
        <p:txBody>
          <a:bodyPr wrap="square" rtlCol="0">
            <a:spAutoFit/>
          </a:bodyPr>
          <a:lstStyle/>
          <a:p>
            <a:pPr>
              <a:spcAft>
                <a:spcPts val="50"/>
              </a:spcAft>
            </a:pPr>
            <a:r>
              <a:rPr kumimoji="1" lang="ja-JP" altLang="en-US" sz="1200" b="1" spc="300" dirty="0">
                <a:solidFill>
                  <a:schemeClr val="bg1"/>
                </a:solidFill>
                <a:latin typeface="メイリオ" panose="020B0604030504040204" pitchFamily="50" charset="-128"/>
                <a:ea typeface="メイリオ" panose="020B0604030504040204" pitchFamily="50" charset="-128"/>
              </a:rPr>
              <a:t>■</a:t>
            </a:r>
            <a:r>
              <a:rPr kumimoji="1" lang="ja-JP" altLang="en-US" sz="1200" b="1" spc="50" dirty="0">
                <a:solidFill>
                  <a:schemeClr val="bg1">
                    <a:lumMod val="95000"/>
                  </a:schemeClr>
                </a:solidFill>
                <a:latin typeface="メイリオ" panose="020B0604030504040204" pitchFamily="50" charset="-128"/>
                <a:ea typeface="メイリオ" panose="020B0604030504040204" pitchFamily="50" charset="-128"/>
              </a:rPr>
              <a:t>こども家庭庁</a:t>
            </a:r>
            <a:r>
              <a:rPr kumimoji="1" lang="ja-JP" altLang="en-US" sz="1200" b="1" spc="50" dirty="0">
                <a:solidFill>
                  <a:schemeClr val="bg1"/>
                </a:solidFill>
                <a:latin typeface="メイリオ" panose="020B0604030504040204" pitchFamily="50" charset="-128"/>
                <a:ea typeface="メイリオ" panose="020B0604030504040204" pitchFamily="50" charset="-128"/>
              </a:rPr>
              <a:t>コールセンター</a:t>
            </a:r>
          </a:p>
        </p:txBody>
      </p:sp>
      <p:sp>
        <p:nvSpPr>
          <p:cNvPr id="1140" name="テキスト ボックス 59"/>
          <p:cNvSpPr txBox="1"/>
          <p:nvPr/>
        </p:nvSpPr>
        <p:spPr>
          <a:xfrm>
            <a:off x="1004461" y="8046084"/>
            <a:ext cx="2739957" cy="368439"/>
          </a:xfrm>
          <a:prstGeom prst="rect">
            <a:avLst/>
          </a:prstGeom>
          <a:noFill/>
        </p:spPr>
        <p:txBody>
          <a:bodyPr wrap="square" rtlCol="0">
            <a:spAutoFit/>
          </a:bodyPr>
          <a:lstStyle/>
          <a:p>
            <a:r>
              <a:rPr kumimoji="1" lang="en-US" altLang="ja-JP" sz="1800" b="1" spc="300" dirty="0">
                <a:solidFill>
                  <a:schemeClr val="bg1"/>
                </a:solidFill>
                <a:latin typeface="メイリオ" panose="020B0604030504040204" pitchFamily="50" charset="-128"/>
                <a:ea typeface="メイリオ" panose="020B0604030504040204" pitchFamily="50" charset="-128"/>
              </a:rPr>
              <a:t>0120-400-</a:t>
            </a:r>
            <a:r>
              <a:rPr lang="en-US" altLang="ja-JP" sz="1800" b="1" spc="300" dirty="0">
                <a:solidFill>
                  <a:schemeClr val="bg1"/>
                </a:solidFill>
                <a:latin typeface="メイリオ" panose="020B0604030504040204" pitchFamily="50" charset="-128"/>
                <a:ea typeface="メイリオ" panose="020B0604030504040204" pitchFamily="50" charset="-128"/>
              </a:rPr>
              <a:t>903</a:t>
            </a:r>
            <a:endParaRPr kumimoji="1" lang="ja-JP" altLang="en-US" sz="2600" b="1" spc="300" dirty="0">
              <a:solidFill>
                <a:schemeClr val="bg1"/>
              </a:solidFill>
              <a:latin typeface="メイリオ" panose="020B0604030504040204" pitchFamily="50" charset="-128"/>
              <a:ea typeface="メイリオ" panose="020B0604030504040204" pitchFamily="50" charset="-128"/>
            </a:endParaRPr>
          </a:p>
        </p:txBody>
      </p:sp>
      <p:sp>
        <p:nvSpPr>
          <p:cNvPr id="1141" name="テキスト ボックス 60"/>
          <p:cNvSpPr txBox="1"/>
          <p:nvPr/>
        </p:nvSpPr>
        <p:spPr>
          <a:xfrm>
            <a:off x="2909635" y="7769979"/>
            <a:ext cx="3645478" cy="276106"/>
          </a:xfrm>
          <a:prstGeom prst="rect">
            <a:avLst/>
          </a:prstGeom>
          <a:noFill/>
        </p:spPr>
        <p:txBody>
          <a:bodyPr wrap="square" rtlCol="0">
            <a:spAutoFit/>
          </a:bodyPr>
          <a:lstStyle/>
          <a:p>
            <a:pPr>
              <a:spcAft>
                <a:spcPts val="50"/>
              </a:spcAft>
            </a:pPr>
            <a:r>
              <a:rPr kumimoji="1" lang="ja-JP" altLang="en-US" sz="1200" b="1" spc="100" dirty="0">
                <a:solidFill>
                  <a:schemeClr val="bg1"/>
                </a:solidFill>
                <a:latin typeface="メイリオ" panose="020B0604030504040204" pitchFamily="50" charset="-128"/>
                <a:ea typeface="メイリオ" panose="020B0604030504040204" pitchFamily="50" charset="-128"/>
              </a:rPr>
              <a:t>（受付時間</a:t>
            </a:r>
            <a:r>
              <a:rPr kumimoji="1" lang="en-US" altLang="ja-JP" sz="1200" b="1" spc="100" dirty="0">
                <a:solidFill>
                  <a:schemeClr val="bg1"/>
                </a:solidFill>
                <a:latin typeface="メイリオ" panose="020B0604030504040204" pitchFamily="50" charset="-128"/>
                <a:ea typeface="メイリオ" panose="020B0604030504040204" pitchFamily="50" charset="-128"/>
              </a:rPr>
              <a:t>:</a:t>
            </a:r>
            <a:r>
              <a:rPr kumimoji="1" lang="ja-JP" altLang="en-US" sz="1200" b="1" spc="100" dirty="0">
                <a:solidFill>
                  <a:schemeClr val="bg1"/>
                </a:solidFill>
                <a:latin typeface="メイリオ" panose="020B0604030504040204" pitchFamily="50" charset="-128"/>
                <a:ea typeface="メイリオ" panose="020B0604030504040204" pitchFamily="50" charset="-128"/>
              </a:rPr>
              <a:t>平日</a:t>
            </a:r>
            <a:r>
              <a:rPr kumimoji="1" lang="en-US" altLang="ja-JP" sz="1200" b="1" spc="100" dirty="0">
                <a:solidFill>
                  <a:schemeClr val="bg1"/>
                </a:solidFill>
                <a:latin typeface="メイリオ" panose="020B0604030504040204" pitchFamily="50" charset="-128"/>
                <a:ea typeface="メイリオ" panose="020B0604030504040204" pitchFamily="50" charset="-128"/>
              </a:rPr>
              <a:t>9:00</a:t>
            </a:r>
            <a:r>
              <a:rPr kumimoji="1" lang="ja-JP" altLang="en-US" sz="1200" b="1" spc="100" dirty="0">
                <a:solidFill>
                  <a:schemeClr val="bg1"/>
                </a:solidFill>
                <a:latin typeface="メイリオ" panose="020B0604030504040204" pitchFamily="50" charset="-128"/>
                <a:ea typeface="メイリオ" panose="020B0604030504040204" pitchFamily="50" charset="-128"/>
              </a:rPr>
              <a:t>～</a:t>
            </a:r>
            <a:r>
              <a:rPr kumimoji="1" lang="en-US" altLang="ja-JP" sz="1200" b="1" spc="100" dirty="0">
                <a:solidFill>
                  <a:schemeClr val="bg1"/>
                </a:solidFill>
                <a:latin typeface="メイリオ" panose="020B0604030504040204" pitchFamily="50" charset="-128"/>
                <a:ea typeface="メイリオ" panose="020B0604030504040204" pitchFamily="50" charset="-128"/>
              </a:rPr>
              <a:t>18:00</a:t>
            </a:r>
            <a:r>
              <a:rPr kumimoji="1" lang="ja-JP" altLang="en-US" sz="1200" b="1" spc="100" dirty="0">
                <a:solidFill>
                  <a:schemeClr val="bg1"/>
                </a:solidFill>
                <a:latin typeface="メイリオ" panose="020B0604030504040204" pitchFamily="50" charset="-128"/>
                <a:ea typeface="メイリオ" panose="020B0604030504040204" pitchFamily="50" charset="-128"/>
              </a:rPr>
              <a:t>）</a:t>
            </a:r>
          </a:p>
        </p:txBody>
      </p:sp>
      <p:sp>
        <p:nvSpPr>
          <p:cNvPr id="1142" name="テキスト ボックス 37"/>
          <p:cNvSpPr txBox="1"/>
          <p:nvPr/>
        </p:nvSpPr>
        <p:spPr>
          <a:xfrm>
            <a:off x="2645427" y="9623846"/>
            <a:ext cx="2909379" cy="253916"/>
          </a:xfrm>
          <a:prstGeom prst="rect">
            <a:avLst/>
          </a:prstGeom>
          <a:noFill/>
          <a:ln>
            <a:noFill/>
          </a:ln>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令和５年度子育て世帯生活支援特別給付金</a:t>
            </a:r>
          </a:p>
        </p:txBody>
      </p:sp>
      <p:sp>
        <p:nvSpPr>
          <p:cNvPr id="1143" name="テキスト ボックス 51"/>
          <p:cNvSpPr txBox="1"/>
          <p:nvPr/>
        </p:nvSpPr>
        <p:spPr>
          <a:xfrm>
            <a:off x="5945666" y="9644525"/>
            <a:ext cx="609445" cy="253916"/>
          </a:xfrm>
          <a:prstGeom prst="rect">
            <a:avLst/>
          </a:prstGeom>
          <a:noFill/>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で検索</a:t>
            </a:r>
          </a:p>
        </p:txBody>
      </p:sp>
      <p:sp>
        <p:nvSpPr>
          <p:cNvPr id="1144" name="テキスト ボックス 78"/>
          <p:cNvSpPr txBox="1"/>
          <p:nvPr/>
        </p:nvSpPr>
        <p:spPr>
          <a:xfrm>
            <a:off x="511629" y="8325216"/>
            <a:ext cx="5615523" cy="1302028"/>
          </a:xfrm>
          <a:prstGeom prst="rect">
            <a:avLst/>
          </a:prstGeom>
          <a:noFill/>
        </p:spPr>
        <p:txBody>
          <a:bodyPr wrap="square" rtlCol="0">
            <a:spAutoFit/>
          </a:bodyPr>
          <a:lstStyle/>
          <a:p>
            <a:pPr>
              <a:spcBef>
                <a:spcPts val="100"/>
              </a:spcBef>
              <a:spcAft>
                <a:spcPts val="100"/>
              </a:spcAft>
            </a:pPr>
            <a:r>
              <a:rPr kumimoji="1" lang="ja-JP" altLang="en-US" sz="1200" spc="70" dirty="0">
                <a:solidFill>
                  <a:schemeClr val="bg1"/>
                </a:solidFill>
                <a:latin typeface="メイリオ" panose="020B0604030504040204" pitchFamily="50" charset="-128"/>
                <a:ea typeface="メイリオ" panose="020B0604030504040204" pitchFamily="50" charset="-128"/>
              </a:rPr>
              <a:t>■指宿市役所</a:t>
            </a:r>
            <a:endParaRPr kumimoji="1" lang="ja-JP" altLang="en-US" sz="1200" spc="70" dirty="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70" dirty="0">
                <a:solidFill>
                  <a:schemeClr val="bg1"/>
                </a:solidFill>
                <a:latin typeface="メイリオ" panose="020B0604030504040204" pitchFamily="50" charset="-128"/>
                <a:ea typeface="メイリオ" panose="020B0604030504040204" pitchFamily="50" charset="-128"/>
              </a:rPr>
              <a:t>「子育て世帯生活支援特別給付金（ひとり親世帯以外の低所得の子育て世帯分）」窓口</a:t>
            </a:r>
            <a:endParaRPr kumimoji="1" lang="ja-JP" altLang="en-US" sz="1150" spc="70" dirty="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70" dirty="0">
                <a:solidFill>
                  <a:schemeClr val="bg1"/>
                </a:solidFill>
                <a:latin typeface="メイリオ" panose="020B0604030504040204" pitchFamily="50" charset="-128"/>
                <a:ea typeface="メイリオ" panose="020B0604030504040204" pitchFamily="50" charset="-128"/>
              </a:rPr>
              <a:t>　</a:t>
            </a:r>
            <a:r>
              <a:rPr kumimoji="1" lang="ja-JP" altLang="en-US" sz="1200" spc="70" dirty="0">
                <a:solidFill>
                  <a:schemeClr val="bg1"/>
                </a:solidFill>
                <a:latin typeface="メイリオ" panose="020B0604030504040204" pitchFamily="50" charset="-128"/>
                <a:ea typeface="メイリオ" panose="020B0604030504040204" pitchFamily="50" charset="-128"/>
              </a:rPr>
              <a:t>0993-22-2111</a:t>
            </a:r>
            <a:r>
              <a:rPr kumimoji="1" lang="ja-JP" altLang="en-US" sz="1200" spc="70" dirty="0">
                <a:solidFill>
                  <a:schemeClr val="bg1"/>
                </a:solidFill>
                <a:latin typeface="メイリオ" panose="020B0604030504040204" pitchFamily="50" charset="-128"/>
                <a:ea typeface="メイリオ" panose="020B0604030504040204" pitchFamily="50" charset="-128"/>
              </a:rPr>
              <a:t>　</a:t>
            </a:r>
            <a:r>
              <a:rPr kumimoji="1" lang="ja-JP" altLang="en-US" sz="1200" spc="70" dirty="0">
                <a:solidFill>
                  <a:schemeClr val="bg1"/>
                </a:solidFill>
                <a:latin typeface="メイリオ" panose="020B0604030504040204" pitchFamily="50" charset="-128"/>
                <a:ea typeface="メイリオ" panose="020B0604030504040204" pitchFamily="50" charset="-128"/>
              </a:rPr>
              <a:t>指宿庁舎地域福祉課こども相談係</a:t>
            </a:r>
            <a:endParaRPr kumimoji="1" lang="ja-JP" altLang="en-US" sz="1200" spc="70" dirty="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70" dirty="0">
                <a:solidFill>
                  <a:schemeClr val="bg1"/>
                </a:solidFill>
                <a:latin typeface="メイリオ" panose="020B0604030504040204" pitchFamily="50" charset="-128"/>
                <a:ea typeface="メイリオ" panose="020B0604030504040204" pitchFamily="50" charset="-128"/>
              </a:rPr>
              <a:t>　0993-34-1113　山川庁舎市民福祉課健康福祉係</a:t>
            </a:r>
            <a:endParaRPr kumimoji="1" lang="ja-JP" altLang="en-US" sz="1200" spc="70" dirty="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70" dirty="0">
                <a:solidFill>
                  <a:schemeClr val="bg1"/>
                </a:solidFill>
                <a:latin typeface="メイリオ" panose="020B0604030504040204" pitchFamily="50" charset="-128"/>
                <a:ea typeface="メイリオ" panose="020B0604030504040204" pitchFamily="50" charset="-128"/>
              </a:rPr>
              <a:t>　</a:t>
            </a:r>
            <a:r>
              <a:rPr kumimoji="1" lang="ja-JP" altLang="en-US" sz="1200" spc="70" dirty="0">
                <a:solidFill>
                  <a:schemeClr val="bg1"/>
                </a:solidFill>
                <a:latin typeface="メイリオ" panose="020B0604030504040204" pitchFamily="50" charset="-128"/>
                <a:ea typeface="メイリオ" panose="020B0604030504040204" pitchFamily="50" charset="-128"/>
              </a:rPr>
              <a:t>0993-</a:t>
            </a:r>
            <a:r>
              <a:rPr kumimoji="1" lang="ja-JP" altLang="en-US" sz="1200" spc="70" dirty="0">
                <a:solidFill>
                  <a:schemeClr val="bg1"/>
                </a:solidFill>
                <a:latin typeface="メイリオ" panose="020B0604030504040204" pitchFamily="50" charset="-128"/>
                <a:ea typeface="メイリオ" panose="020B0604030504040204" pitchFamily="50" charset="-128"/>
              </a:rPr>
              <a:t>32-3111</a:t>
            </a:r>
            <a:r>
              <a:rPr kumimoji="1" lang="ja-JP" altLang="en-US" sz="1200" spc="70" dirty="0">
                <a:solidFill>
                  <a:schemeClr val="bg1"/>
                </a:solidFill>
                <a:latin typeface="メイリオ" panose="020B0604030504040204" pitchFamily="50" charset="-128"/>
                <a:ea typeface="メイリオ" panose="020B0604030504040204" pitchFamily="50" charset="-128"/>
              </a:rPr>
              <a:t>　</a:t>
            </a:r>
            <a:r>
              <a:rPr kumimoji="1" lang="ja-JP" altLang="en-US" sz="1200" spc="70" dirty="0">
                <a:solidFill>
                  <a:schemeClr val="bg1"/>
                </a:solidFill>
                <a:latin typeface="メイリオ" panose="020B0604030504040204" pitchFamily="50" charset="-128"/>
                <a:ea typeface="メイリオ" panose="020B0604030504040204" pitchFamily="50" charset="-128"/>
              </a:rPr>
              <a:t>開聞</a:t>
            </a:r>
            <a:r>
              <a:rPr kumimoji="1" lang="ja-JP" altLang="en-US" sz="1200" spc="70" dirty="0">
                <a:solidFill>
                  <a:schemeClr val="bg1"/>
                </a:solidFill>
                <a:latin typeface="メイリオ" panose="020B0604030504040204" pitchFamily="50" charset="-128"/>
                <a:ea typeface="メイリオ" panose="020B0604030504040204" pitchFamily="50" charset="-128"/>
              </a:rPr>
              <a:t>庁舎市民福祉課健康福祉係</a:t>
            </a:r>
            <a:endParaRPr kumimoji="1" lang="ja-JP" altLang="en-US" sz="1200" spc="70" dirty="0">
              <a:solidFill>
                <a:schemeClr val="bg1"/>
              </a:solidFill>
              <a:latin typeface="メイリオ" panose="020B0604030504040204" pitchFamily="50" charset="-128"/>
              <a:ea typeface="メイリオ" panose="020B0604030504040204" pitchFamily="50" charset="-128"/>
            </a:endParaRPr>
          </a:p>
        </p:txBody>
      </p:sp>
      <p:sp>
        <p:nvSpPr>
          <p:cNvPr id="1145" name="テキスト ボックス 47"/>
          <p:cNvSpPr txBox="1"/>
          <p:nvPr/>
        </p:nvSpPr>
        <p:spPr>
          <a:xfrm>
            <a:off x="2212210" y="578057"/>
            <a:ext cx="4171872" cy="276999"/>
          </a:xfrm>
          <a:prstGeom prst="rect">
            <a:avLst/>
          </a:prstGeom>
          <a:noFill/>
          <a:ln>
            <a:noFill/>
          </a:ln>
        </p:spPr>
        <p:txBody>
          <a:bodyPr wrap="square" rtlCol="0">
            <a:spAutoFit/>
          </a:bodyPr>
          <a:lstStyle/>
          <a:p>
            <a:pPr algn="ctr">
              <a:spcBef>
                <a:spcPts val="50"/>
              </a:spcBef>
              <a:spcAft>
                <a:spcPts val="50"/>
              </a:spcAft>
            </a:pPr>
            <a:r>
              <a:rPr kumimoji="1" lang="ja-JP" altLang="en-US" sz="1200" b="1" spc="50" dirty="0">
                <a:solidFill>
                  <a:schemeClr val="bg1"/>
                </a:solidFill>
                <a:latin typeface="メイリオ" panose="020B0604030504040204" pitchFamily="50" charset="-128"/>
                <a:ea typeface="メイリオ" panose="020B0604030504040204" pitchFamily="50" charset="-128"/>
              </a:rPr>
              <a:t>ひとり親世帯（今回の給付金を受取済み）でない方へ</a:t>
            </a:r>
          </a:p>
        </p:txBody>
      </p:sp>
      <p:pic>
        <p:nvPicPr>
          <p:cNvPr id="1146" name="図 19" descr="おもちゃ, 人形, レゴ, 女性 が含まれている画像_x000a__x000a_自動的に生成された説明"/>
          <p:cNvPicPr>
            <a:picLocks noChangeAspect="1"/>
          </p:cNvPicPr>
          <p:nvPr/>
        </p:nvPicPr>
        <p:blipFill>
          <a:blip r:embed="rId1"/>
          <a:stretch>
            <a:fillRect/>
          </a:stretch>
        </p:blipFill>
        <p:spPr>
          <a:xfrm>
            <a:off x="578253" y="424912"/>
            <a:ext cx="1414293" cy="1414293"/>
          </a:xfrm>
          <a:prstGeom prst="rect">
            <a:avLst/>
          </a:prstGeom>
        </p:spPr>
      </p:pic>
      <p:sp>
        <p:nvSpPr>
          <p:cNvPr id="1147" name="テキスト ボックス 48"/>
          <p:cNvSpPr txBox="1"/>
          <p:nvPr/>
        </p:nvSpPr>
        <p:spPr>
          <a:xfrm>
            <a:off x="1408407" y="3910623"/>
            <a:ext cx="4133186" cy="1272143"/>
          </a:xfrm>
          <a:prstGeom prst="rect">
            <a:avLst/>
          </a:prstGeom>
          <a:noFill/>
        </p:spPr>
        <p:txBody>
          <a:bodyPr wrap="square" rtlCol="0">
            <a:spAutoFit/>
          </a:bodyPr>
          <a:lstStyle/>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■令和５年３月３１日時点で</a:t>
            </a:r>
            <a:endParaRPr kumimoji="1" lang="en-US" altLang="ja-JP" sz="1400" dirty="0">
              <a:latin typeface="メイリオ" panose="020B0604030504040204" pitchFamily="50" charset="-128"/>
              <a:ea typeface="メイリオ" panose="020B0604030504040204" pitchFamily="50" charset="-128"/>
            </a:endParaRPr>
          </a:p>
          <a:p>
            <a:pPr algn="dist">
              <a:spcBef>
                <a:spcPts val="50"/>
              </a:spcBef>
              <a:spcAft>
                <a:spcPts val="50"/>
              </a:spcAft>
            </a:pPr>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u="sng" dirty="0">
                <a:solidFill>
                  <a:srgbClr val="FF0000"/>
                </a:solidFill>
                <a:latin typeface="メイリオ" panose="020B0604030504040204" pitchFamily="50" charset="-128"/>
                <a:ea typeface="メイリオ" panose="020B0604030504040204" pitchFamily="50" charset="-128"/>
              </a:rPr>
              <a:t>18</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歳未満の児童</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障害児の場合</a:t>
            </a:r>
            <a:r>
              <a:rPr kumimoji="1" lang="en-US" altLang="ja-JP" sz="1400" dirty="0">
                <a:latin typeface="メイリオ" panose="020B0604030504040204" pitchFamily="50" charset="-128"/>
                <a:ea typeface="メイリオ" panose="020B0604030504040204" pitchFamily="50" charset="-128"/>
              </a:rPr>
              <a:t>､</a:t>
            </a:r>
            <a:r>
              <a:rPr kumimoji="1" lang="en-US" altLang="ja-JP" sz="1600" b="1" u="sng" dirty="0">
                <a:solidFill>
                  <a:srgbClr val="FF0000"/>
                </a:solidFill>
                <a:latin typeface="メイリオ" panose="020B0604030504040204" pitchFamily="50" charset="-128"/>
                <a:ea typeface="メイリオ" panose="020B0604030504040204" pitchFamily="50" charset="-128"/>
              </a:rPr>
              <a:t>20</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a:t>
            </a:r>
            <a:r>
              <a:rPr kumimoji="1" lang="en-US" altLang="ja-JP" sz="1400" dirty="0">
                <a:latin typeface="メイリオ" panose="020B0604030504040204" pitchFamily="50" charset="-128"/>
                <a:ea typeface="メイリオ" panose="020B0604030504040204" pitchFamily="50" charset="-128"/>
              </a:rPr>
              <a:t>)</a:t>
            </a:r>
          </a:p>
          <a:p>
            <a:pPr>
              <a:spcBef>
                <a:spcPts val="50"/>
              </a:spcBef>
              <a:spcAft>
                <a:spcPts val="50"/>
              </a:spcAft>
            </a:pPr>
            <a:r>
              <a:rPr kumimoji="1" lang="ja-JP" altLang="en-US" sz="1400" spc="100" dirty="0">
                <a:latin typeface="メイリオ" panose="020B0604030504040204" pitchFamily="50" charset="-128"/>
                <a:ea typeface="メイリオ" panose="020B0604030504040204" pitchFamily="50" charset="-128"/>
              </a:rPr>
              <a:t>　を養育する父母等</a:t>
            </a:r>
            <a:endParaRPr kumimoji="1" lang="en-US" altLang="ja-JP" sz="1400" spc="100" dirty="0">
              <a:latin typeface="メイリオ" panose="020B0604030504040204" pitchFamily="50" charset="-128"/>
              <a:ea typeface="メイリオ" panose="020B0604030504040204" pitchFamily="50" charset="-128"/>
            </a:endParaRPr>
          </a:p>
          <a:p>
            <a:pPr>
              <a:spcBef>
                <a:spcPts val="50"/>
              </a:spcBef>
              <a:spcAft>
                <a:spcPts val="50"/>
              </a:spcAft>
            </a:pPr>
            <a:endParaRPr lang="ja-JP" altLang="en-US" sz="1200"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1148" name="テキスト ボックス 54"/>
          <p:cNvSpPr txBox="1"/>
          <p:nvPr/>
        </p:nvSpPr>
        <p:spPr>
          <a:xfrm>
            <a:off x="1773780" y="4936663"/>
            <a:ext cx="3168352" cy="307777"/>
          </a:xfrm>
          <a:prstGeom prst="rect">
            <a:avLst/>
          </a:prstGeom>
          <a:noFill/>
        </p:spPr>
        <p:txBody>
          <a:bodyPr wrap="square" rtlCol="0">
            <a:spAutoFit/>
          </a:bodyPr>
          <a:lstStyle/>
          <a:p>
            <a:pPr algn="ct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であって</a:t>
            </a:r>
            <a:endParaRPr kumimoji="1" lang="ja-JP" altLang="en-US" sz="1200" spc="100" dirty="0">
              <a:latin typeface="メイリオ" panose="020B0604030504040204" pitchFamily="50" charset="-128"/>
              <a:ea typeface="メイリオ" panose="020B0604030504040204" pitchFamily="50" charset="-128"/>
            </a:endParaRPr>
          </a:p>
        </p:txBody>
      </p:sp>
      <p:sp>
        <p:nvSpPr>
          <p:cNvPr id="1149" name="左中かっこ 61"/>
          <p:cNvSpPr/>
          <p:nvPr/>
        </p:nvSpPr>
        <p:spPr>
          <a:xfrm>
            <a:off x="1268760" y="3910623"/>
            <a:ext cx="192966" cy="1745069"/>
          </a:xfrm>
          <a:prstGeom prst="leftBrace">
            <a:avLst>
              <a:gd name="adj1" fmla="val 52148"/>
              <a:gd name="adj2" fmla="val 50000"/>
            </a:avLst>
          </a:prstGeom>
          <a:ln w="1905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50" name="正方形/長方形 1"/>
          <p:cNvSpPr/>
          <p:nvPr/>
        </p:nvSpPr>
        <p:spPr>
          <a:xfrm>
            <a:off x="1395200" y="4675053"/>
            <a:ext cx="4698436" cy="261610"/>
          </a:xfrm>
          <a:prstGeom prst="rect">
            <a:avLst/>
          </a:prstGeom>
        </p:spPr>
        <p:txBody>
          <a:bodyPr wrap="square">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a:t>
            </a:r>
            <a:r>
              <a:rPr kumimoji="1" lang="en-US" altLang="ja-JP"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令和６年２月末までに生まれた新生児等も対象になります。</a:t>
            </a:r>
            <a:r>
              <a:rPr kumimoji="1" lang="en-US" altLang="ja-JP" sz="1100" dirty="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818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2" name="右矢印 64"/>
          <p:cNvSpPr/>
          <p:nvPr/>
        </p:nvSpPr>
        <p:spPr>
          <a:xfrm flipH="1">
            <a:off x="1499113" y="7525559"/>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153" name="右矢印 63"/>
          <p:cNvSpPr/>
          <p:nvPr/>
        </p:nvSpPr>
        <p:spPr>
          <a:xfrm>
            <a:off x="1516781" y="6381455"/>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154" name="角丸四角形吹き出し 56"/>
          <p:cNvSpPr/>
          <p:nvPr/>
        </p:nvSpPr>
        <p:spPr>
          <a:xfrm rot="10800000">
            <a:off x="1999603" y="6790160"/>
            <a:ext cx="2825997" cy="659469"/>
          </a:xfrm>
          <a:custGeom>
            <a:avLst/>
            <a:gdLst>
              <a:gd name="connsiteX0" fmla="*/ 0 w 2685070"/>
              <a:gd name="connsiteY0" fmla="*/ 89869 h 539201"/>
              <a:gd name="connsiteX1" fmla="*/ 89869 w 2685070"/>
              <a:gd name="connsiteY1" fmla="*/ 0 h 539201"/>
              <a:gd name="connsiteX2" fmla="*/ 1566291 w 2685070"/>
              <a:gd name="connsiteY2" fmla="*/ 0 h 539201"/>
              <a:gd name="connsiteX3" fmla="*/ 1566291 w 2685070"/>
              <a:gd name="connsiteY3" fmla="*/ 0 h 539201"/>
              <a:gd name="connsiteX4" fmla="*/ 2237558 w 2685070"/>
              <a:gd name="connsiteY4" fmla="*/ 0 h 539201"/>
              <a:gd name="connsiteX5" fmla="*/ 2595201 w 2685070"/>
              <a:gd name="connsiteY5" fmla="*/ 0 h 539201"/>
              <a:gd name="connsiteX6" fmla="*/ 2685070 w 2685070"/>
              <a:gd name="connsiteY6" fmla="*/ 89869 h 539201"/>
              <a:gd name="connsiteX7" fmla="*/ 2685070 w 2685070"/>
              <a:gd name="connsiteY7" fmla="*/ 314534 h 539201"/>
              <a:gd name="connsiteX8" fmla="*/ 2685070 w 2685070"/>
              <a:gd name="connsiteY8" fmla="*/ 314534 h 539201"/>
              <a:gd name="connsiteX9" fmla="*/ 2685070 w 2685070"/>
              <a:gd name="connsiteY9" fmla="*/ 449334 h 539201"/>
              <a:gd name="connsiteX10" fmla="*/ 2685070 w 2685070"/>
              <a:gd name="connsiteY10" fmla="*/ 449332 h 539201"/>
              <a:gd name="connsiteX11" fmla="*/ 2595201 w 2685070"/>
              <a:gd name="connsiteY11" fmla="*/ 539201 h 539201"/>
              <a:gd name="connsiteX12" fmla="*/ 2237558 w 2685070"/>
              <a:gd name="connsiteY12" fmla="*/ 539201 h 539201"/>
              <a:gd name="connsiteX13" fmla="*/ 2355746 w 2685070"/>
              <a:gd name="connsiteY13" fmla="*/ 725872 h 539201"/>
              <a:gd name="connsiteX14" fmla="*/ 1566291 w 2685070"/>
              <a:gd name="connsiteY14" fmla="*/ 539201 h 539201"/>
              <a:gd name="connsiteX15" fmla="*/ 89869 w 2685070"/>
              <a:gd name="connsiteY15" fmla="*/ 539201 h 539201"/>
              <a:gd name="connsiteX16" fmla="*/ 0 w 2685070"/>
              <a:gd name="connsiteY16" fmla="*/ 449332 h 539201"/>
              <a:gd name="connsiteX17" fmla="*/ 0 w 2685070"/>
              <a:gd name="connsiteY17" fmla="*/ 449334 h 539201"/>
              <a:gd name="connsiteX18" fmla="*/ 0 w 2685070"/>
              <a:gd name="connsiteY18" fmla="*/ 314534 h 539201"/>
              <a:gd name="connsiteX19" fmla="*/ 0 w 2685070"/>
              <a:gd name="connsiteY19" fmla="*/ 314534 h 539201"/>
              <a:gd name="connsiteX20" fmla="*/ 0 w 2685070"/>
              <a:gd name="connsiteY20" fmla="*/ 89869 h 539201"/>
              <a:gd name="connsiteX0" fmla="*/ 0 w 2685070"/>
              <a:gd name="connsiteY0" fmla="*/ 89869 h 725872"/>
              <a:gd name="connsiteX1" fmla="*/ 89869 w 2685070"/>
              <a:gd name="connsiteY1" fmla="*/ 0 h 725872"/>
              <a:gd name="connsiteX2" fmla="*/ 1566291 w 2685070"/>
              <a:gd name="connsiteY2" fmla="*/ 0 h 725872"/>
              <a:gd name="connsiteX3" fmla="*/ 1566291 w 2685070"/>
              <a:gd name="connsiteY3" fmla="*/ 0 h 725872"/>
              <a:gd name="connsiteX4" fmla="*/ 2237558 w 2685070"/>
              <a:gd name="connsiteY4" fmla="*/ 0 h 725872"/>
              <a:gd name="connsiteX5" fmla="*/ 2595201 w 2685070"/>
              <a:gd name="connsiteY5" fmla="*/ 0 h 725872"/>
              <a:gd name="connsiteX6" fmla="*/ 2685070 w 2685070"/>
              <a:gd name="connsiteY6" fmla="*/ 89869 h 725872"/>
              <a:gd name="connsiteX7" fmla="*/ 2685070 w 2685070"/>
              <a:gd name="connsiteY7" fmla="*/ 314534 h 725872"/>
              <a:gd name="connsiteX8" fmla="*/ 2685070 w 2685070"/>
              <a:gd name="connsiteY8" fmla="*/ 314534 h 725872"/>
              <a:gd name="connsiteX9" fmla="*/ 2685070 w 2685070"/>
              <a:gd name="connsiteY9" fmla="*/ 449334 h 725872"/>
              <a:gd name="connsiteX10" fmla="*/ 2685070 w 2685070"/>
              <a:gd name="connsiteY10" fmla="*/ 449332 h 725872"/>
              <a:gd name="connsiteX11" fmla="*/ 2595201 w 2685070"/>
              <a:gd name="connsiteY11" fmla="*/ 539201 h 725872"/>
              <a:gd name="connsiteX12" fmla="*/ 2237558 w 2685070"/>
              <a:gd name="connsiteY12" fmla="*/ 539201 h 725872"/>
              <a:gd name="connsiteX13" fmla="*/ 2355746 w 2685070"/>
              <a:gd name="connsiteY13" fmla="*/ 725872 h 725872"/>
              <a:gd name="connsiteX14" fmla="*/ 2043369 w 2685070"/>
              <a:gd name="connsiteY14" fmla="*/ 534784 h 725872"/>
              <a:gd name="connsiteX15" fmla="*/ 89869 w 2685070"/>
              <a:gd name="connsiteY15" fmla="*/ 539201 h 725872"/>
              <a:gd name="connsiteX16" fmla="*/ 0 w 2685070"/>
              <a:gd name="connsiteY16" fmla="*/ 449332 h 725872"/>
              <a:gd name="connsiteX17" fmla="*/ 0 w 2685070"/>
              <a:gd name="connsiteY17" fmla="*/ 449334 h 725872"/>
              <a:gd name="connsiteX18" fmla="*/ 0 w 2685070"/>
              <a:gd name="connsiteY18" fmla="*/ 314534 h 725872"/>
              <a:gd name="connsiteX19" fmla="*/ 0 w 2685070"/>
              <a:gd name="connsiteY19" fmla="*/ 314534 h 725872"/>
              <a:gd name="connsiteX20" fmla="*/ 0 w 2685070"/>
              <a:gd name="connsiteY20" fmla="*/ 89869 h 725872"/>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237558 w 2685070"/>
              <a:gd name="connsiteY12" fmla="*/ 539201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378915 w 2685070"/>
              <a:gd name="connsiteY12" fmla="*/ 543620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47959"/>
              <a:gd name="connsiteX1" fmla="*/ 89869 w 2685070"/>
              <a:gd name="connsiteY1" fmla="*/ 0 h 747959"/>
              <a:gd name="connsiteX2" fmla="*/ 1566291 w 2685070"/>
              <a:gd name="connsiteY2" fmla="*/ 0 h 747959"/>
              <a:gd name="connsiteX3" fmla="*/ 1566291 w 2685070"/>
              <a:gd name="connsiteY3" fmla="*/ 0 h 747959"/>
              <a:gd name="connsiteX4" fmla="*/ 2237558 w 2685070"/>
              <a:gd name="connsiteY4" fmla="*/ 0 h 747959"/>
              <a:gd name="connsiteX5" fmla="*/ 2595201 w 2685070"/>
              <a:gd name="connsiteY5" fmla="*/ 0 h 747959"/>
              <a:gd name="connsiteX6" fmla="*/ 2685070 w 2685070"/>
              <a:gd name="connsiteY6" fmla="*/ 89869 h 747959"/>
              <a:gd name="connsiteX7" fmla="*/ 2685070 w 2685070"/>
              <a:gd name="connsiteY7" fmla="*/ 314534 h 747959"/>
              <a:gd name="connsiteX8" fmla="*/ 2685070 w 2685070"/>
              <a:gd name="connsiteY8" fmla="*/ 314534 h 747959"/>
              <a:gd name="connsiteX9" fmla="*/ 2685070 w 2685070"/>
              <a:gd name="connsiteY9" fmla="*/ 449334 h 747959"/>
              <a:gd name="connsiteX10" fmla="*/ 2685070 w 2685070"/>
              <a:gd name="connsiteY10" fmla="*/ 449332 h 747959"/>
              <a:gd name="connsiteX11" fmla="*/ 2595201 w 2685070"/>
              <a:gd name="connsiteY11" fmla="*/ 539201 h 747959"/>
              <a:gd name="connsiteX12" fmla="*/ 2378915 w 2685070"/>
              <a:gd name="connsiteY12" fmla="*/ 543620 h 747959"/>
              <a:gd name="connsiteX13" fmla="*/ 2187884 w 2685070"/>
              <a:gd name="connsiteY13" fmla="*/ 747959 h 747959"/>
              <a:gd name="connsiteX14" fmla="*/ 2246569 w 2685070"/>
              <a:gd name="connsiteY14" fmla="*/ 539201 h 747959"/>
              <a:gd name="connsiteX15" fmla="*/ 89869 w 2685070"/>
              <a:gd name="connsiteY15" fmla="*/ 539201 h 747959"/>
              <a:gd name="connsiteX16" fmla="*/ 0 w 2685070"/>
              <a:gd name="connsiteY16" fmla="*/ 449332 h 747959"/>
              <a:gd name="connsiteX17" fmla="*/ 0 w 2685070"/>
              <a:gd name="connsiteY17" fmla="*/ 449334 h 747959"/>
              <a:gd name="connsiteX18" fmla="*/ 0 w 2685070"/>
              <a:gd name="connsiteY18" fmla="*/ 314534 h 747959"/>
              <a:gd name="connsiteX19" fmla="*/ 0 w 2685070"/>
              <a:gd name="connsiteY19" fmla="*/ 314534 h 747959"/>
              <a:gd name="connsiteX20" fmla="*/ 0 w 2685070"/>
              <a:gd name="connsiteY20" fmla="*/ 89869 h 74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5070" h="747959">
                <a:moveTo>
                  <a:pt x="0" y="89869"/>
                </a:moveTo>
                <a:cubicBezTo>
                  <a:pt x="0" y="40236"/>
                  <a:pt x="40236" y="0"/>
                  <a:pt x="89869" y="0"/>
                </a:cubicBezTo>
                <a:lnTo>
                  <a:pt x="1566291" y="0"/>
                </a:lnTo>
                <a:lnTo>
                  <a:pt x="1566291" y="0"/>
                </a:lnTo>
                <a:lnTo>
                  <a:pt x="2237558" y="0"/>
                </a:lnTo>
                <a:lnTo>
                  <a:pt x="2595201" y="0"/>
                </a:lnTo>
                <a:cubicBezTo>
                  <a:pt x="2644834" y="0"/>
                  <a:pt x="2685070" y="40236"/>
                  <a:pt x="2685070" y="89869"/>
                </a:cubicBezTo>
                <a:lnTo>
                  <a:pt x="2685070" y="314534"/>
                </a:lnTo>
                <a:lnTo>
                  <a:pt x="2685070" y="314534"/>
                </a:lnTo>
                <a:lnTo>
                  <a:pt x="2685070" y="449334"/>
                </a:lnTo>
                <a:lnTo>
                  <a:pt x="2685070" y="449332"/>
                </a:lnTo>
                <a:cubicBezTo>
                  <a:pt x="2685070" y="498965"/>
                  <a:pt x="2644834" y="539201"/>
                  <a:pt x="2595201" y="539201"/>
                </a:cubicBezTo>
                <a:lnTo>
                  <a:pt x="2378915" y="543620"/>
                </a:lnTo>
                <a:lnTo>
                  <a:pt x="2187884" y="747959"/>
                </a:lnTo>
                <a:lnTo>
                  <a:pt x="2246569" y="539201"/>
                </a:lnTo>
                <a:lnTo>
                  <a:pt x="89869" y="539201"/>
                </a:lnTo>
                <a:cubicBezTo>
                  <a:pt x="40236" y="539201"/>
                  <a:pt x="0" y="498965"/>
                  <a:pt x="0" y="449332"/>
                </a:cubicBezTo>
                <a:lnTo>
                  <a:pt x="0" y="449334"/>
                </a:lnTo>
                <a:lnTo>
                  <a:pt x="0" y="314534"/>
                </a:lnTo>
                <a:lnTo>
                  <a:pt x="0" y="314534"/>
                </a:lnTo>
                <a:lnTo>
                  <a:pt x="0" y="89869"/>
                </a:lnTo>
                <a:close/>
              </a:path>
            </a:pathLst>
          </a:custGeom>
          <a:no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55" name="角丸四角形 38"/>
          <p:cNvSpPr/>
          <p:nvPr/>
        </p:nvSpPr>
        <p:spPr>
          <a:xfrm>
            <a:off x="5559680" y="6423989"/>
            <a:ext cx="822992" cy="1522571"/>
          </a:xfrm>
          <a:prstGeom prst="roundRect">
            <a:avLst>
              <a:gd name="adj" fmla="val 12933"/>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56" name="角丸四角形 37"/>
          <p:cNvSpPr/>
          <p:nvPr/>
        </p:nvSpPr>
        <p:spPr>
          <a:xfrm>
            <a:off x="498863" y="6423989"/>
            <a:ext cx="795547" cy="1522571"/>
          </a:xfrm>
          <a:prstGeom prst="roundRect">
            <a:avLst>
              <a:gd name="adj" fmla="val 11418"/>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57" name="正方形/長方形 36"/>
          <p:cNvSpPr/>
          <p:nvPr/>
        </p:nvSpPr>
        <p:spPr>
          <a:xfrm>
            <a:off x="498863" y="4304928"/>
            <a:ext cx="5883808" cy="393619"/>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58" name="正方形/長方形 35"/>
          <p:cNvSpPr/>
          <p:nvPr/>
        </p:nvSpPr>
        <p:spPr>
          <a:xfrm>
            <a:off x="383041" y="8219439"/>
            <a:ext cx="6112467" cy="1518944"/>
          </a:xfrm>
          <a:prstGeom prst="rect">
            <a:avLst/>
          </a:prstGeom>
          <a:noFill/>
          <a:ln w="57150" cmpd="dbl">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1159" name="グループ化 29"/>
          <p:cNvGrpSpPr/>
          <p:nvPr/>
        </p:nvGrpSpPr>
        <p:grpSpPr>
          <a:xfrm>
            <a:off x="498863" y="383297"/>
            <a:ext cx="5883809" cy="354855"/>
            <a:chOff x="504681" y="2599570"/>
            <a:chExt cx="5883809" cy="422158"/>
          </a:xfrm>
        </p:grpSpPr>
        <p:sp>
          <p:nvSpPr>
            <p:cNvPr id="1160" name="正方形/長方形 30"/>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61" name="正方形/長方形 31"/>
            <p:cNvSpPr/>
            <p:nvPr/>
          </p:nvSpPr>
          <p:spPr>
            <a:xfrm>
              <a:off x="504681" y="2599570"/>
              <a:ext cx="118462" cy="4221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1162" name="角丸四角形 32"/>
          <p:cNvSpPr/>
          <p:nvPr/>
        </p:nvSpPr>
        <p:spPr>
          <a:xfrm>
            <a:off x="513297" y="2900439"/>
            <a:ext cx="5883808" cy="1297985"/>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63" name="正方形/長方形 33"/>
          <p:cNvSpPr/>
          <p:nvPr/>
        </p:nvSpPr>
        <p:spPr>
          <a:xfrm>
            <a:off x="498863" y="883132"/>
            <a:ext cx="5883808" cy="540865"/>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64" name="テキスト ボックス 6"/>
          <p:cNvSpPr txBox="1"/>
          <p:nvPr/>
        </p:nvSpPr>
        <p:spPr>
          <a:xfrm>
            <a:off x="610004" y="1462176"/>
            <a:ext cx="5819805" cy="430887"/>
          </a:xfrm>
          <a:prstGeom prst="rect">
            <a:avLst/>
          </a:prstGeom>
          <a:noFill/>
        </p:spPr>
        <p:txBody>
          <a:bodyPr wrap="square" rtlCol="0">
            <a:spAutoFit/>
          </a:bodyPr>
          <a:lstStyle/>
          <a:p>
            <a:pPr>
              <a:spcBef>
                <a:spcPts val="100"/>
              </a:spcBef>
              <a:spcAft>
                <a:spcPts val="200"/>
              </a:spcAft>
            </a:pPr>
            <a:r>
              <a:rPr kumimoji="1" lang="ja-JP" altLang="en-US" sz="1500" dirty="0">
                <a:latin typeface="メイリオ" panose="020B0604030504040204" pitchFamily="50" charset="-128"/>
                <a:ea typeface="メイリオ" panose="020B0604030504040204" pitchFamily="50" charset="-128"/>
              </a:rPr>
              <a:t>▶ </a:t>
            </a:r>
            <a:r>
              <a:rPr kumimoji="1" lang="ja-JP" altLang="en-US" sz="1500" spc="100" dirty="0">
                <a:latin typeface="メイリオ" panose="020B0604030504040204" pitchFamily="50" charset="-128"/>
                <a:ea typeface="メイリオ" panose="020B0604030504040204" pitchFamily="50" charset="-128"/>
              </a:rPr>
              <a:t>給付金は</a:t>
            </a:r>
            <a:r>
              <a:rPr kumimoji="1" lang="en-US" altLang="ja-JP" sz="1500" spc="100" dirty="0">
                <a:latin typeface="メイリオ" panose="020B0604030504040204" pitchFamily="50" charset="-128"/>
                <a:ea typeface="メイリオ" panose="020B0604030504040204" pitchFamily="50" charset="-128"/>
              </a:rPr>
              <a:t>､</a:t>
            </a:r>
            <a:r>
              <a:rPr kumimoji="1" lang="ja-JP" altLang="en-US" sz="2200" b="1" u="sng" spc="100" dirty="0">
                <a:solidFill>
                  <a:srgbClr val="FF0000"/>
                </a:solidFill>
                <a:latin typeface="メイリオ" panose="020B0604030504040204" pitchFamily="50" charset="-128"/>
                <a:ea typeface="メイリオ" panose="020B0604030504040204" pitchFamily="50" charset="-128"/>
              </a:rPr>
              <a:t>申請不要</a:t>
            </a:r>
            <a:r>
              <a:rPr kumimoji="1" lang="ja-JP" altLang="en-US" sz="1500" spc="100" dirty="0">
                <a:latin typeface="メイリオ" panose="020B0604030504040204" pitchFamily="50" charset="-128"/>
                <a:ea typeface="メイリオ" panose="020B0604030504040204" pitchFamily="50" charset="-128"/>
              </a:rPr>
              <a:t>で受け取ることができます。</a:t>
            </a:r>
          </a:p>
        </p:txBody>
      </p:sp>
      <p:sp>
        <p:nvSpPr>
          <p:cNvPr id="1165" name="テキスト ボックス 7"/>
          <p:cNvSpPr txBox="1"/>
          <p:nvPr/>
        </p:nvSpPr>
        <p:spPr>
          <a:xfrm>
            <a:off x="631759" y="3132026"/>
            <a:ext cx="5676931" cy="907941"/>
          </a:xfrm>
          <a:prstGeom prst="rect">
            <a:avLst/>
          </a:prstGeom>
          <a:noFill/>
        </p:spPr>
        <p:txBody>
          <a:bodyPr wrap="square" rtlCol="0">
            <a:spAutoFit/>
          </a:bodyPr>
          <a:lstStyle/>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給付金の支給を希望しない場合、受給拒否届出書を市区町村に提出ください。</a:t>
            </a:r>
          </a:p>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令和４年度中に実施した子育て世帯生活支援特別給付金の支給に当たって指　　　</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200" dirty="0">
                <a:latin typeface="メイリオ" panose="020B0604030504040204" pitchFamily="50" charset="-128"/>
                <a:ea typeface="メイリオ" panose="020B0604030504040204" pitchFamily="50" charset="-128"/>
              </a:rPr>
              <a:t>　　定していた口座を解約しているなど、給付金の支給に支障が出る恐れがある</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場合は、振込指定口座を変更するなどの手続きをしてください。</a:t>
            </a:r>
          </a:p>
        </p:txBody>
      </p:sp>
      <p:sp>
        <p:nvSpPr>
          <p:cNvPr id="1166" name="テキスト ボックス 9"/>
          <p:cNvSpPr txBox="1"/>
          <p:nvPr/>
        </p:nvSpPr>
        <p:spPr>
          <a:xfrm>
            <a:off x="513297" y="2930347"/>
            <a:ext cx="1591966" cy="276999"/>
          </a:xfrm>
          <a:prstGeom prst="rect">
            <a:avLst/>
          </a:prstGeom>
          <a:noFill/>
        </p:spPr>
        <p:txBody>
          <a:bodyPr wrap="square" rtlCol="0">
            <a:spAutoFit/>
          </a:bodyPr>
          <a:lstStyle/>
          <a:p>
            <a:pPr algn="dist">
              <a:spcBef>
                <a:spcPts val="150"/>
              </a:spcBef>
              <a:spcAft>
                <a:spcPts val="1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ご注意ください</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1167" name="テキスト ボックス 13"/>
          <p:cNvSpPr txBox="1"/>
          <p:nvPr/>
        </p:nvSpPr>
        <p:spPr>
          <a:xfrm>
            <a:off x="550904" y="4341506"/>
            <a:ext cx="5867615" cy="307777"/>
          </a:xfrm>
          <a:prstGeom prst="rect">
            <a:avLst/>
          </a:prstGeom>
          <a:noFill/>
        </p:spPr>
        <p:txBody>
          <a:bodyPr wrap="square" rtlCol="0">
            <a:spAutoFit/>
          </a:bodyPr>
          <a:lstStyle/>
          <a:p>
            <a:r>
              <a:rPr kumimoji="1" lang="en-US" altLang="ja-JP" sz="1400" spc="-150" dirty="0">
                <a:latin typeface="メイリオ" panose="020B0604030504040204" pitchFamily="50" charset="-128"/>
                <a:ea typeface="メイリオ" panose="020B0604030504040204" pitchFamily="50" charset="-128"/>
              </a:rPr>
              <a:t>Ⅱ. </a:t>
            </a:r>
            <a:r>
              <a:rPr kumimoji="1" lang="ja-JP" altLang="en-US" sz="1400" dirty="0">
                <a:latin typeface="メイリオ" panose="020B0604030504040204" pitchFamily="50" charset="-128"/>
                <a:ea typeface="メイリオ" panose="020B0604030504040204" pitchFamily="50" charset="-128"/>
              </a:rPr>
              <a:t>上記以外の方</a:t>
            </a:r>
            <a:r>
              <a:rPr kumimoji="1" lang="ja-JP" altLang="en-US" sz="1300" spc="50" dirty="0">
                <a:latin typeface="メイリオ" panose="020B0604030504040204" pitchFamily="50" charset="-128"/>
                <a:ea typeface="メイリオ" panose="020B0604030504040204" pitchFamily="50" charset="-128"/>
              </a:rPr>
              <a:t>（例</a:t>
            </a:r>
            <a:r>
              <a:rPr kumimoji="1" lang="en-US" altLang="ja-JP" sz="1300" spc="50" dirty="0">
                <a:latin typeface="メイリオ" panose="020B0604030504040204" pitchFamily="50" charset="-128"/>
                <a:ea typeface="メイリオ" panose="020B0604030504040204" pitchFamily="50" charset="-128"/>
              </a:rPr>
              <a:t>.</a:t>
            </a:r>
            <a:r>
              <a:rPr kumimoji="1" lang="ja-JP" altLang="en-US" sz="1300" spc="50" dirty="0">
                <a:latin typeface="メイリオ" panose="020B0604030504040204" pitchFamily="50" charset="-128"/>
                <a:ea typeface="メイリオ" panose="020B0604030504040204" pitchFamily="50" charset="-128"/>
              </a:rPr>
              <a:t> </a:t>
            </a:r>
            <a:r>
              <a:rPr kumimoji="1" lang="ja-JP" altLang="en-US" sz="1300" u="sng" spc="50" dirty="0">
                <a:latin typeface="メイリオ" panose="020B0604030504040204" pitchFamily="50" charset="-128"/>
                <a:ea typeface="メイリオ" panose="020B0604030504040204" pitchFamily="50" charset="-128"/>
              </a:rPr>
              <a:t>収入が急変</a:t>
            </a:r>
            <a:r>
              <a:rPr kumimoji="1" lang="ja-JP" altLang="en-US" sz="1300" spc="50" dirty="0">
                <a:latin typeface="メイリオ" panose="020B0604030504040204" pitchFamily="50" charset="-128"/>
                <a:ea typeface="メイリオ" panose="020B0604030504040204" pitchFamily="50" charset="-128"/>
              </a:rPr>
              <a:t>した方）</a:t>
            </a:r>
          </a:p>
        </p:txBody>
      </p:sp>
      <p:sp>
        <p:nvSpPr>
          <p:cNvPr id="1168" name="テキスト ボックス 14"/>
          <p:cNvSpPr txBox="1"/>
          <p:nvPr/>
        </p:nvSpPr>
        <p:spPr>
          <a:xfrm>
            <a:off x="585606" y="4770939"/>
            <a:ext cx="5883184" cy="430887"/>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給付金を受け取るには</a:t>
            </a:r>
            <a:r>
              <a:rPr kumimoji="1" lang="en-US" altLang="ja-JP" sz="1500" dirty="0">
                <a:latin typeface="メイリオ" panose="020B0604030504040204" pitchFamily="50" charset="-128"/>
                <a:ea typeface="メイリオ" panose="020B0604030504040204" pitchFamily="50" charset="-128"/>
              </a:rPr>
              <a:t>､</a:t>
            </a:r>
            <a:r>
              <a:rPr kumimoji="1" lang="ja-JP" altLang="en-US" sz="2200" b="1" u="sng" dirty="0">
                <a:solidFill>
                  <a:srgbClr val="FF0000"/>
                </a:solidFill>
                <a:latin typeface="メイリオ" panose="020B0604030504040204" pitchFamily="50" charset="-128"/>
                <a:ea typeface="メイリオ" panose="020B0604030504040204" pitchFamily="50" charset="-128"/>
              </a:rPr>
              <a:t>申請が必要</a:t>
            </a:r>
            <a:r>
              <a:rPr kumimoji="1" lang="ja-JP" altLang="en-US" sz="1500" dirty="0">
                <a:latin typeface="メイリオ" panose="020B0604030504040204" pitchFamily="50" charset="-128"/>
                <a:ea typeface="メイリオ" panose="020B0604030504040204" pitchFamily="50" charset="-128"/>
              </a:rPr>
              <a:t>です。</a:t>
            </a:r>
          </a:p>
        </p:txBody>
      </p:sp>
      <p:sp>
        <p:nvSpPr>
          <p:cNvPr id="1169" name="テキスト ボックス 20"/>
          <p:cNvSpPr txBox="1"/>
          <p:nvPr/>
        </p:nvSpPr>
        <p:spPr>
          <a:xfrm>
            <a:off x="2105263" y="6866087"/>
            <a:ext cx="2483275" cy="429994"/>
          </a:xfrm>
          <a:prstGeom prst="rect">
            <a:avLst/>
          </a:prstGeom>
          <a:noFill/>
        </p:spPr>
        <p:txBody>
          <a:bodyPr wrap="square" rtlCol="0">
            <a:spAutoFit/>
          </a:bodyPr>
          <a:lstStyle/>
          <a:p>
            <a:pPr algn="dist"/>
            <a:r>
              <a:rPr kumimoji="1" lang="ja-JP" altLang="en-US" sz="1100" u="sng" dirty="0">
                <a:latin typeface="メイリオ" panose="020B0604030504040204" pitchFamily="50" charset="-128"/>
                <a:ea typeface="メイリオ" panose="020B0604030504040204" pitchFamily="50" charset="-128"/>
              </a:rPr>
              <a:t>お住まいの市区町村の窓口に直接</a:t>
            </a:r>
            <a:endParaRPr sz="1600"/>
          </a:p>
          <a:p>
            <a:pPr algn="dist"/>
            <a:r>
              <a:rPr kumimoji="1" lang="ja-JP" altLang="en-US" sz="1100" u="sng" dirty="0">
                <a:latin typeface="メイリオ" panose="020B0604030504040204" pitchFamily="50" charset="-128"/>
                <a:ea typeface="メイリオ" panose="020B0604030504040204" pitchFamily="50" charset="-128"/>
              </a:rPr>
              <a:t>または郵送でご提出ください。</a:t>
            </a:r>
            <a:endParaRPr kumimoji="1" lang="ja-JP" altLang="en-US" sz="1200" u="sng" dirty="0">
              <a:latin typeface="メイリオ" panose="020B0604030504040204" pitchFamily="50" charset="-128"/>
              <a:ea typeface="メイリオ" panose="020B0604030504040204" pitchFamily="50" charset="-128"/>
            </a:endParaRPr>
          </a:p>
        </p:txBody>
      </p:sp>
      <p:sp>
        <p:nvSpPr>
          <p:cNvPr id="1170" name="テキスト ボックス 21"/>
          <p:cNvSpPr txBox="1"/>
          <p:nvPr/>
        </p:nvSpPr>
        <p:spPr>
          <a:xfrm>
            <a:off x="2436990" y="6501781"/>
            <a:ext cx="1808484"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①給付金の申請手続き</a:t>
            </a:r>
          </a:p>
        </p:txBody>
      </p:sp>
      <p:sp>
        <p:nvSpPr>
          <p:cNvPr id="1171" name="テキスト ボックス 22"/>
          <p:cNvSpPr txBox="1"/>
          <p:nvPr/>
        </p:nvSpPr>
        <p:spPr>
          <a:xfrm>
            <a:off x="2579731" y="7644442"/>
            <a:ext cx="1665743"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②指定口座へ振込み</a:t>
            </a:r>
          </a:p>
        </p:txBody>
      </p:sp>
      <p:sp>
        <p:nvSpPr>
          <p:cNvPr id="1172" name="テキスト ボックス 23"/>
          <p:cNvSpPr txBox="1"/>
          <p:nvPr/>
        </p:nvSpPr>
        <p:spPr>
          <a:xfrm>
            <a:off x="453721" y="6986987"/>
            <a:ext cx="906985" cy="461665"/>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給付金</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spc="50" dirty="0">
                <a:latin typeface="メイリオ" panose="020B0604030504040204" pitchFamily="50" charset="-128"/>
                <a:ea typeface="メイリオ" panose="020B0604030504040204" pitchFamily="50" charset="-128"/>
              </a:rPr>
              <a:t>対象の方</a:t>
            </a:r>
          </a:p>
        </p:txBody>
      </p:sp>
      <p:sp>
        <p:nvSpPr>
          <p:cNvPr id="1173" name="テキスト ボックス 24"/>
          <p:cNvSpPr txBox="1"/>
          <p:nvPr/>
        </p:nvSpPr>
        <p:spPr>
          <a:xfrm>
            <a:off x="5483565" y="6926725"/>
            <a:ext cx="970803" cy="460772"/>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お住まいの</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市区町村</a:t>
            </a:r>
          </a:p>
        </p:txBody>
      </p:sp>
      <p:sp>
        <p:nvSpPr>
          <p:cNvPr id="1174" name="テキスト ボックス 26"/>
          <p:cNvSpPr txBox="1"/>
          <p:nvPr/>
        </p:nvSpPr>
        <p:spPr>
          <a:xfrm>
            <a:off x="504450" y="8939267"/>
            <a:ext cx="5901503" cy="697627"/>
          </a:xfrm>
          <a:prstGeom prst="rect">
            <a:avLst/>
          </a:prstGeom>
          <a:noFill/>
        </p:spPr>
        <p:txBody>
          <a:bodyPr wrap="square" rtlCol="0">
            <a:spAutoFit/>
          </a:bodyPr>
          <a:lstStyle/>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ご自宅や職場などに都道府県・市区町村や厚生労働省（の職員）などをかたった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不審な電話や郵便があった場合は、お住まいの市区町村や最寄りの警察署、また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は警察相談専用電話</a:t>
            </a:r>
            <a:r>
              <a:rPr kumimoji="1" lang="en-US" altLang="ja-JP" sz="1200" spc="50" dirty="0">
                <a:latin typeface="メイリオ" panose="020B0604030504040204" pitchFamily="50" charset="-128"/>
                <a:ea typeface="メイリオ" panose="020B0604030504040204" pitchFamily="50" charset="-128"/>
              </a:rPr>
              <a:t>(#9110)</a:t>
            </a:r>
            <a:r>
              <a:rPr kumimoji="1" lang="ja-JP" altLang="en-US" sz="1200" spc="50" dirty="0">
                <a:latin typeface="メイリオ" panose="020B0604030504040204" pitchFamily="50" charset="-128"/>
                <a:ea typeface="メイリオ" panose="020B0604030504040204" pitchFamily="50" charset="-128"/>
              </a:rPr>
              <a:t>にご連絡ください。</a:t>
            </a:r>
          </a:p>
        </p:txBody>
      </p:sp>
      <p:sp>
        <p:nvSpPr>
          <p:cNvPr id="1175" name="テキスト ボックス 27"/>
          <p:cNvSpPr txBox="1"/>
          <p:nvPr/>
        </p:nvSpPr>
        <p:spPr>
          <a:xfrm>
            <a:off x="1152660" y="8357237"/>
            <a:ext cx="5230011" cy="566822"/>
          </a:xfrm>
          <a:prstGeom prst="rect">
            <a:avLst/>
          </a:prstGeom>
          <a:noFill/>
        </p:spPr>
        <p:txBody>
          <a:bodyPr wrap="square" rtlCol="0">
            <a:spAutoFit/>
          </a:bodyPr>
          <a:lstStyle/>
          <a:p>
            <a:pPr>
              <a:spcBef>
                <a:spcPts val="200"/>
              </a:spcBef>
              <a:spcAft>
                <a:spcPts val="200"/>
              </a:spcAft>
            </a:pPr>
            <a:r>
              <a:rPr kumimoji="1" lang="ja-JP" altLang="en-US" sz="1200" spc="100" dirty="0">
                <a:latin typeface="メイリオ" panose="020B0604030504040204" pitchFamily="50" charset="-128"/>
                <a:ea typeface="メイリオ" panose="020B0604030504040204" pitchFamily="50" charset="-128"/>
              </a:rPr>
              <a:t>「子育て世帯生活支援特別給付金</a:t>
            </a:r>
            <a:r>
              <a:rPr kumimoji="1" lang="en-US" altLang="ja-JP" sz="1200" spc="100" dirty="0">
                <a:latin typeface="メイリオ" panose="020B0604030504040204" pitchFamily="50" charset="-128"/>
                <a:ea typeface="メイリオ" panose="020B0604030504040204" pitchFamily="50" charset="-128"/>
              </a:rPr>
              <a:t>｣</a:t>
            </a:r>
            <a:r>
              <a:rPr kumimoji="1" lang="ja-JP" altLang="en-US" sz="1200" spc="100" dirty="0">
                <a:latin typeface="メイリオ" panose="020B0604030504040204" pitchFamily="50" charset="-128"/>
                <a:ea typeface="メイリオ" panose="020B0604030504040204" pitchFamily="50" charset="-128"/>
              </a:rPr>
              <a:t>の</a:t>
            </a:r>
            <a:endParaRPr kumimoji="1" lang="en-US" altLang="ja-JP" sz="1200" spc="100" dirty="0">
              <a:latin typeface="メイリオ" panose="020B0604030504040204" pitchFamily="50" charset="-128"/>
              <a:ea typeface="メイリオ" panose="020B0604030504040204" pitchFamily="50" charset="-128"/>
            </a:endParaRPr>
          </a:p>
          <a:p>
            <a:pPr algn="dist">
              <a:spcBef>
                <a:spcPts val="200"/>
              </a:spcBef>
              <a:spcAft>
                <a:spcPts val="200"/>
              </a:spcAft>
            </a:pPr>
            <a:r>
              <a:rPr kumimoji="1" lang="ja-JP" altLang="en-US" sz="1550" b="1" dirty="0">
                <a:solidFill>
                  <a:srgbClr val="FF0000"/>
                </a:solidFill>
                <a:latin typeface="メイリオ" panose="020B0604030504040204" pitchFamily="50" charset="-128"/>
                <a:ea typeface="メイリオ" panose="020B0604030504040204" pitchFamily="50" charset="-128"/>
              </a:rPr>
              <a:t>“振り込め詐欺</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spc="-300" dirty="0">
                <a:solidFill>
                  <a:srgbClr val="FF0000"/>
                </a:solidFill>
                <a:latin typeface="メイリオ" panose="020B0604030504040204" pitchFamily="50" charset="-128"/>
                <a:ea typeface="メイリオ" panose="020B0604030504040204" pitchFamily="50" charset="-128"/>
              </a:rPr>
              <a:t>や</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dirty="0">
                <a:solidFill>
                  <a:srgbClr val="FF0000"/>
                </a:solidFill>
                <a:latin typeface="メイリオ" panose="020B0604030504040204" pitchFamily="50" charset="-128"/>
                <a:ea typeface="メイリオ" panose="020B0604030504040204" pitchFamily="50" charset="-128"/>
              </a:rPr>
              <a:t>個人情報の詐取</a:t>
            </a:r>
            <a:r>
              <a:rPr kumimoji="1" lang="ja-JP" altLang="en-US" sz="1550" b="1" spc="-300" dirty="0">
                <a:solidFill>
                  <a:srgbClr val="FF0000"/>
                </a:solidFill>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にご注意ください。</a:t>
            </a:r>
          </a:p>
        </p:txBody>
      </p:sp>
      <p:sp>
        <p:nvSpPr>
          <p:cNvPr id="1176" name="テキスト ボックス 67"/>
          <p:cNvSpPr txBox="1"/>
          <p:nvPr/>
        </p:nvSpPr>
        <p:spPr>
          <a:xfrm>
            <a:off x="585606" y="5807587"/>
            <a:ext cx="5883184" cy="566822"/>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給付金の支給要件に該当する方に対して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申請内容を確認して</a:t>
            </a:r>
            <a:endParaRPr kumimoji="1" lang="en-US" altLang="ja-JP" sz="1500" dirty="0">
              <a:latin typeface="メイリオ" panose="020B0604030504040204" pitchFamily="50" charset="-128"/>
              <a:ea typeface="メイリオ" panose="020B0604030504040204" pitchFamily="50" charset="-128"/>
            </a:endParaRPr>
          </a:p>
          <a:p>
            <a:pPr>
              <a:spcBef>
                <a:spcPts val="100"/>
              </a:spcBef>
            </a:pPr>
            <a:r>
              <a:rPr kumimoji="1" lang="ja-JP" altLang="en-US" sz="1500" dirty="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指定口座に振り込みます。</a:t>
            </a:r>
            <a:endParaRPr kumimoji="1" lang="en-US" altLang="ja-JP" sz="1500" dirty="0">
              <a:latin typeface="メイリオ" panose="020B0604030504040204" pitchFamily="50" charset="-128"/>
              <a:ea typeface="メイリオ" panose="020B0604030504040204" pitchFamily="50" charset="-128"/>
            </a:endParaRPr>
          </a:p>
        </p:txBody>
      </p:sp>
      <p:sp>
        <p:nvSpPr>
          <p:cNvPr id="1177" name="テキスト ボックス 68"/>
          <p:cNvSpPr txBox="1"/>
          <p:nvPr/>
        </p:nvSpPr>
        <p:spPr>
          <a:xfrm>
            <a:off x="585606" y="5204831"/>
            <a:ext cx="5883184" cy="597599"/>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申請書に振込先口座などを記入して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必要書類とともにお住まい</a:t>
            </a:r>
          </a:p>
          <a:p>
            <a:pPr>
              <a:spcBef>
                <a:spcPts val="100"/>
              </a:spcBef>
            </a:pPr>
            <a:r>
              <a:rPr kumimoji="1" lang="ja-JP" altLang="en-US" sz="1500" dirty="0">
                <a:latin typeface="メイリオ" panose="020B0604030504040204" pitchFamily="50" charset="-128"/>
                <a:ea typeface="メイリオ" panose="020B0604030504040204" pitchFamily="50" charset="-128"/>
              </a:rPr>
              <a:t>　 の市区町村の</a:t>
            </a:r>
            <a:r>
              <a:rPr kumimoji="1" lang="ja-JP" altLang="en-US" sz="1700" b="1" dirty="0">
                <a:latin typeface="メイリオ" panose="020B0604030504040204" pitchFamily="50" charset="-128"/>
                <a:ea typeface="メイリオ" panose="020B0604030504040204" pitchFamily="50" charset="-128"/>
              </a:rPr>
              <a:t>窓口に直接</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または</a:t>
            </a:r>
            <a:r>
              <a:rPr kumimoji="1" lang="ja-JP" altLang="en-US" sz="1700" b="1" dirty="0">
                <a:latin typeface="メイリオ" panose="020B0604030504040204" pitchFamily="50" charset="-128"/>
                <a:ea typeface="メイリオ" panose="020B0604030504040204" pitchFamily="50" charset="-128"/>
              </a:rPr>
              <a:t>郵送</a:t>
            </a:r>
            <a:r>
              <a:rPr kumimoji="1" lang="ja-JP" altLang="en-US" sz="1500" dirty="0">
                <a:latin typeface="メイリオ" panose="020B0604030504040204" pitchFamily="50" charset="-128"/>
                <a:ea typeface="メイリオ" panose="020B0604030504040204" pitchFamily="50" charset="-128"/>
              </a:rPr>
              <a:t>でご提出ください。</a:t>
            </a:r>
          </a:p>
        </p:txBody>
      </p:sp>
      <p:sp>
        <p:nvSpPr>
          <p:cNvPr id="1178" name="テキスト ボックス 69"/>
          <p:cNvSpPr txBox="1"/>
          <p:nvPr/>
        </p:nvSpPr>
        <p:spPr>
          <a:xfrm>
            <a:off x="610004" y="1820436"/>
            <a:ext cx="5819805" cy="1069524"/>
          </a:xfrm>
          <a:prstGeom prst="rect">
            <a:avLst/>
          </a:prstGeom>
          <a:noFill/>
        </p:spPr>
        <p:txBody>
          <a:bodyPr wrap="square" rtlCol="0">
            <a:spAutoFit/>
          </a:bodyPr>
          <a:lstStyle/>
          <a:p>
            <a:pPr>
              <a:spcBef>
                <a:spcPts val="50"/>
              </a:spcBef>
              <a:spcAft>
                <a:spcPts val="50"/>
              </a:spcAft>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450" spc="50" dirty="0">
                <a:latin typeface="メイリオ" panose="020B0604030504040204" pitchFamily="50" charset="-128"/>
                <a:ea typeface="メイリオ" panose="020B0604030504040204" pitchFamily="50" charset="-128"/>
              </a:rPr>
              <a:t>市区町村ごとに可能な限り速やかに</a:t>
            </a:r>
            <a:r>
              <a:rPr kumimoji="1" lang="en-US" altLang="ja-JP" sz="1450" spc="5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令和４年度中に実施した子 </a:t>
            </a:r>
            <a:endParaRPr kumimoji="1"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　 育て世帯生活支援特別給付金を支給した口座（</a:t>
            </a:r>
            <a:r>
              <a:rPr kumimoji="1" lang="ja-JP" altLang="en-US" sz="1450" spc="50" dirty="0">
                <a:latin typeface="メイリオ" panose="020B0604030504040204" pitchFamily="50" charset="-128"/>
                <a:ea typeface="メイリオ" panose="020B0604030504040204" pitchFamily="50" charset="-128"/>
              </a:rPr>
              <a:t>令</a:t>
            </a:r>
            <a:r>
              <a:rPr kumimoji="1" lang="ja-JP" altLang="en-US" sz="1450" spc="-150" dirty="0">
                <a:latin typeface="メイリオ" panose="020B0604030504040204" pitchFamily="50" charset="-128"/>
                <a:ea typeface="メイリオ" panose="020B0604030504040204" pitchFamily="50" charset="-128"/>
              </a:rPr>
              <a:t>和４年４</a:t>
            </a:r>
            <a:r>
              <a:rPr kumimoji="1" lang="ja-JP" altLang="en-US" sz="1450" spc="50" dirty="0">
                <a:latin typeface="メイリオ" panose="020B0604030504040204" pitchFamily="50" charset="-128"/>
                <a:ea typeface="メイリオ" panose="020B0604030504040204" pitchFamily="50" charset="-128"/>
              </a:rPr>
              <a:t>月分</a:t>
            </a:r>
            <a:endParaRPr kumimoji="1"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50" spc="50" dirty="0">
                <a:latin typeface="メイリオ" panose="020B0604030504040204" pitchFamily="50" charset="-128"/>
                <a:ea typeface="メイリオ" panose="020B0604030504040204" pitchFamily="50" charset="-128"/>
              </a:rPr>
              <a:t>　 の児童手当または特別児童扶養手当を支給</a:t>
            </a:r>
            <a:r>
              <a:rPr kumimoji="1" lang="ja-JP" altLang="en-US" sz="1450" spc="50">
                <a:latin typeface="メイリオ" panose="020B0604030504040204" pitchFamily="50" charset="-128"/>
                <a:ea typeface="メイリオ" panose="020B0604030504040204" pitchFamily="50" charset="-128"/>
              </a:rPr>
              <a:t>していた口座</a:t>
            </a:r>
            <a:r>
              <a:rPr kumimoji="1" lang="ja-JP" altLang="en-US" sz="1450" spc="50" dirty="0">
                <a:latin typeface="メイリオ" panose="020B0604030504040204" pitchFamily="50" charset="-128"/>
                <a:ea typeface="メイリオ" panose="020B0604030504040204" pitchFamily="50" charset="-128"/>
              </a:rPr>
              <a:t>等）に</a:t>
            </a:r>
            <a:endParaRPr kumimoji="1"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50" spc="50" dirty="0">
                <a:latin typeface="メイリオ" panose="020B0604030504040204" pitchFamily="50" charset="-128"/>
                <a:ea typeface="メイリオ" panose="020B0604030504040204" pitchFamily="50" charset="-128"/>
              </a:rPr>
              <a:t>　 振り込みます。</a:t>
            </a:r>
          </a:p>
        </p:txBody>
      </p:sp>
      <p:grpSp>
        <p:nvGrpSpPr>
          <p:cNvPr id="1179" name="グループ化 3"/>
          <p:cNvGrpSpPr/>
          <p:nvPr/>
        </p:nvGrpSpPr>
        <p:grpSpPr>
          <a:xfrm>
            <a:off x="585606" y="8292936"/>
            <a:ext cx="514350" cy="646331"/>
            <a:chOff x="617325" y="8053664"/>
            <a:chExt cx="514350" cy="646331"/>
          </a:xfrm>
        </p:grpSpPr>
        <p:sp>
          <p:nvSpPr>
            <p:cNvPr id="1180" name="楕円 1"/>
            <p:cNvSpPr/>
            <p:nvPr/>
          </p:nvSpPr>
          <p:spPr>
            <a:xfrm>
              <a:off x="617325" y="8107928"/>
              <a:ext cx="514350" cy="514350"/>
            </a:xfrm>
            <a:prstGeom prst="ellipse">
              <a:avLst/>
            </a:prstGeom>
            <a:solidFill>
              <a:srgbClr val="EE2F46"/>
            </a:solidFill>
            <a:ln>
              <a:solidFill>
                <a:srgbClr val="ED32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1" name="テキスト ボックス 2"/>
            <p:cNvSpPr txBox="1"/>
            <p:nvPr/>
          </p:nvSpPr>
          <p:spPr>
            <a:xfrm>
              <a:off x="723132" y="8053664"/>
              <a:ext cx="245580" cy="646331"/>
            </a:xfrm>
            <a:prstGeom prst="rect">
              <a:avLst/>
            </a:prstGeom>
            <a:noFill/>
          </p:spPr>
          <p:txBody>
            <a:bodyPr wrap="square" rtlCol="0">
              <a:spAutoFit/>
            </a:bodyPr>
            <a:lstStyle/>
            <a:p>
              <a:r>
                <a:rPr kumimoji="1" lang="en-US" altLang="ja-JP" sz="3600" b="1" dirty="0">
                  <a:solidFill>
                    <a:schemeClr val="bg1"/>
                  </a:solidFill>
                  <a:latin typeface="Bernard MT Condensed" panose="02050806060905020404" pitchFamily="18" charset="0"/>
                </a:rPr>
                <a:t>!</a:t>
              </a:r>
              <a:endParaRPr kumimoji="1" lang="ja-JP" altLang="en-US" sz="3600" b="1" dirty="0">
                <a:solidFill>
                  <a:schemeClr val="bg1"/>
                </a:solidFill>
                <a:latin typeface="Bernard MT Condensed" panose="02050806060905020404" pitchFamily="18" charset="0"/>
              </a:endParaRPr>
            </a:p>
          </p:txBody>
        </p:sp>
      </p:grpSp>
      <p:sp>
        <p:nvSpPr>
          <p:cNvPr id="1182" name="テキスト ボックス 34"/>
          <p:cNvSpPr txBox="1"/>
          <p:nvPr/>
        </p:nvSpPr>
        <p:spPr>
          <a:xfrm>
            <a:off x="571184" y="391363"/>
            <a:ext cx="264179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３</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給付金の支給手続き</a:t>
            </a:r>
          </a:p>
        </p:txBody>
      </p:sp>
      <p:sp>
        <p:nvSpPr>
          <p:cNvPr id="1183" name="テキスト ボックス 39"/>
          <p:cNvSpPr txBox="1"/>
          <p:nvPr/>
        </p:nvSpPr>
        <p:spPr>
          <a:xfrm>
            <a:off x="475329" y="901992"/>
            <a:ext cx="6112467" cy="538609"/>
          </a:xfrm>
          <a:prstGeom prst="rect">
            <a:avLst/>
          </a:prstGeom>
          <a:noFill/>
        </p:spPr>
        <p:txBody>
          <a:bodyPr wrap="square" rtlCol="0">
            <a:spAutoFit/>
          </a:bodyPr>
          <a:lstStyle/>
          <a:p>
            <a:r>
              <a:rPr kumimoji="1" lang="en-US" altLang="ja-JP" sz="1500" spc="-150" dirty="0">
                <a:latin typeface="メイリオ" panose="020B0604030504040204" pitchFamily="50" charset="-128"/>
                <a:ea typeface="メイリオ" panose="020B0604030504040204" pitchFamily="50" charset="-128"/>
              </a:rPr>
              <a:t>Ⅰ</a:t>
            </a:r>
            <a:r>
              <a:rPr kumimoji="1" lang="en-US" altLang="ja-JP" sz="1400" spc="-150" dirty="0">
                <a:latin typeface="メイリオ" panose="020B0604030504040204" pitchFamily="50" charset="-128"/>
                <a:ea typeface="メイリオ" panose="020B0604030504040204" pitchFamily="50" charset="-128"/>
              </a:rPr>
              <a:t>.</a:t>
            </a:r>
            <a:r>
              <a:rPr kumimoji="1" lang="ja-JP" altLang="en-US" sz="1400" spc="-150" dirty="0">
                <a:latin typeface="メイリオ" panose="020B0604030504040204" pitchFamily="50" charset="-128"/>
                <a:ea typeface="メイリオ" panose="020B0604030504040204" pitchFamily="50" charset="-128"/>
              </a:rPr>
              <a:t>令和４年度「低所得の子育て世帯に対する子育て世帯生活支援特別給付金</a:t>
            </a:r>
            <a:endParaRPr kumimoji="1" lang="en-US" altLang="ja-JP" sz="1400" spc="-150" dirty="0">
              <a:latin typeface="メイリオ" panose="020B0604030504040204" pitchFamily="50" charset="-128"/>
              <a:ea typeface="メイリオ" panose="020B0604030504040204" pitchFamily="50" charset="-128"/>
            </a:endParaRPr>
          </a:p>
          <a:p>
            <a:r>
              <a:rPr kumimoji="1" lang="ja-JP" altLang="en-US" sz="1400" spc="-150" dirty="0">
                <a:latin typeface="メイリオ" panose="020B0604030504040204" pitchFamily="50" charset="-128"/>
                <a:ea typeface="メイリオ" panose="020B0604030504040204" pitchFamily="50" charset="-128"/>
              </a:rPr>
              <a:t>　（ひとり親世帯以外の低所得の子育て世帯分）」の支給対象者であった方</a:t>
            </a:r>
            <a:endParaRPr kumimoji="1" lang="ja-JP" altLang="en-US" sz="1500" spc="50" dirty="0">
              <a:latin typeface="メイリオ" panose="020B0604030504040204" pitchFamily="50" charset="-128"/>
              <a:ea typeface="メイリオ" panose="020B0604030504040204" pitchFamily="50" charset="-128"/>
            </a:endParaRPr>
          </a:p>
        </p:txBody>
      </p:sp>
      <p:sp>
        <p:nvSpPr>
          <p:cNvPr id="1187" name="テキスト ボックス 80"/>
          <p:cNvSpPr txBox="1"/>
          <p:nvPr/>
        </p:nvSpPr>
        <p:spPr>
          <a:xfrm>
            <a:off x="1516781" y="7264842"/>
            <a:ext cx="3725367" cy="260717"/>
          </a:xfrm>
          <a:prstGeom prst="rect">
            <a:avLst/>
          </a:prstGeom>
          <a:noFill/>
        </p:spPr>
        <p:txBody>
          <a:bodyPr wrap="square" rtlCol="0">
            <a:spAutoFit/>
          </a:bodyPr>
          <a:lstStyle/>
          <a:p>
            <a:pPr algn="dist"/>
            <a:r>
              <a:rPr kumimoji="1" lang="ja-JP" altLang="en-US" sz="1100" u="sng" dirty="0">
                <a:latin typeface="メイリオ" panose="020B0604030504040204" pitchFamily="50" charset="-128"/>
                <a:ea typeface="メイリオ" panose="020B0604030504040204" pitchFamily="50" charset="-128"/>
              </a:rPr>
              <a:t>申請期間：令和５年６月１日から令和６年２月29日まで</a:t>
            </a:r>
            <a:endParaRPr kumimoji="1" lang="ja-JP" altLang="en-US" sz="1200" u="sng"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72366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blank</Template>
  <TotalTime>0</TotalTime>
  <Words>676</Words>
  <Application>JUST Focus</Application>
  <Paragraphs>63</Paragraph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Bernard MT Condensed</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4.1.7</AppVersion>
  <PresentationFormat>ユーザー設定</PresentationFormat>
  <Slides>2</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erms:created xsi:type="dcterms:W3CDTF">2023-03-29T17:14:34Z</dcterms:created>
  <dcterms:modified xsi:type="dcterms:W3CDTF">2023-05-19T12:01:40Z</dcterms:modified>
  <cp:revision>6</cp:revision>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0x010100AA684EF945142F4F8E19B7702DEEB246</vt:lpwstr>
  </property>
  <property fmtid="{D5CDD505-2E9C-101B-9397-08002B2CF9AE}" pid="3" name="MediaServiceImageTags">
    <vt:lpwstr/>
  </property>
</Properties>
</file>