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876" r:id="rId2"/>
  </p:sldMasterIdLst>
  <p:notesMasterIdLst>
    <p:notesMasterId r:id="rId3"/>
  </p:notesMasterIdLst>
  <p:sldIdLst>
    <p:sldId id="256" r:id="rId4"/>
    <p:sldId id="268" r:id="rId5"/>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7"/>
    <p:restoredTop sz="94660"/>
  </p:normalViewPr>
  <p:slideViewPr>
    <p:cSldViewPr>
      <p:cViewPr varScale="0">
        <p:scale>
          <a:sx n="160" d="100"/>
          <a:sy n="160" d="100"/>
        </p:scale>
        <p:origin x="-132" y="-78"/>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ableStyles" Target="tableStyles.xml" /></Relationships>
</file>

<file path=ppt/charts/_rels/chart1.xml.rels><?xml version="1.0" encoding="UTF-8"?><Relationships xmlns="http://schemas.openxmlformats.org/package/2006/relationships"><Relationship Id="rId1" Type="http://schemas.openxmlformats.org/officeDocument/2006/relationships/package" Target="../embeddings/JUSTCalc_Worksheet1.xlsx" /><Relationship Id="rId2" Type="http://schemas.openxmlformats.org/officeDocument/2006/relationships/chartUserShapes" Target="../drawings/drawing2.xml" /><Relationship Id="rId3" Type="http://schemas.microsoft.com/office/2011/relationships/chartColorStyle" Target="colors1.xml" /><Relationship Id="rId4" Type="http://schemas.microsoft.com/office/2011/relationships/chartStyle" Target="style1.xml" /></Relationships>
</file>

<file path=ppt/charts/_rels/chart2.xml.rels><?xml version="1.0" encoding="UTF-8"?><Relationships xmlns="http://schemas.openxmlformats.org/package/2006/relationships"><Relationship Id="rId1" Type="http://schemas.openxmlformats.org/officeDocument/2006/relationships/package" Target="../embeddings/JUSTCalc_Worksheet2.xlsx" /><Relationship Id="rId2" Type="http://schemas.openxmlformats.org/officeDocument/2006/relationships/chartUserShapes" Target="../drawings/drawing1.xml" /><Relationship Id="rId3" Type="http://schemas.microsoft.com/office/2011/relationships/chartColorStyle" Target="colors2.xml" /><Relationship Id="rId4"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3091922005571"/>
          <c:y val="0.14933333333333335"/>
          <c:w val="0.76323119777158777"/>
          <c:h val="0.73066666666666669"/>
        </c:manualLayout>
      </c:layout>
      <c:doughnutChart>
        <c:varyColors val="1"/>
        <c:ser>
          <c:idx val="0"/>
          <c:order val="0"/>
          <c:tx>
            <c:strRef>
              <c:f>=Sheet1!$B$1</c:f>
              <c:strCache>
                <c:ptCount val="1"/>
                <c:pt idx="0">
                  <c:v>売上高</c:v>
                </c:pt>
              </c:strCache>
            </c:strRef>
          </c:tx>
          <c:dPt>
            <c:idx val="0"/>
            <c:invertIfNegative val="0"/>
            <c:bubble3D val="0"/>
            <c:spPr>
              <a:solidFill>
                <a:schemeClr val="accent1"/>
              </a:solidFill>
              <a:ln w="19050">
                <a:solidFill>
                  <a:schemeClr val="lt1"/>
                </a:solidFill>
              </a:ln>
              <a:effectLst/>
            </c:spPr>
          </c:dPt>
          <c:dPt>
            <c:idx val="1"/>
            <c:invertIfNegative val="0"/>
            <c:bubble3D val="0"/>
            <c:spPr>
              <a:solidFill>
                <a:schemeClr val="accent2"/>
              </a:solidFill>
              <a:ln w="19050">
                <a:solidFill>
                  <a:schemeClr val="lt1"/>
                </a:solidFill>
              </a:ln>
              <a:effectLst/>
            </c:spPr>
          </c:dPt>
          <c:dPt>
            <c:idx val="2"/>
            <c:invertIfNegative val="0"/>
            <c:bubble3D val="0"/>
            <c:spPr>
              <a:solidFill>
                <a:schemeClr val="accent3"/>
              </a:solidFill>
              <a:ln w="19050">
                <a:solidFill>
                  <a:schemeClr val="lt1"/>
                </a:solidFill>
              </a:ln>
              <a:effectLst/>
            </c:spPr>
          </c:dPt>
          <c:dPt>
            <c:idx val="3"/>
            <c:invertIfNegative val="0"/>
            <c:bubble3D val="0"/>
            <c:spPr>
              <a:solidFill>
                <a:schemeClr val="accent4"/>
              </a:solidFill>
              <a:ln w="19050">
                <a:solidFill>
                  <a:schemeClr val="lt1"/>
                </a:solidFill>
              </a:ln>
              <a:effectLst/>
            </c:spPr>
          </c:dPt>
          <c:dLbls>
            <c:dLbl>
              <c:idx val="0"/>
              <c:delete val="1"/>
            </c:dLbl>
            <c:dLbl>
              <c:idx val="1"/>
              <c:delete val="1"/>
            </c:dLbl>
            <c:dLbl>
              <c:idx val="2"/>
              <c:delete val="1"/>
            </c:dLbl>
            <c:dLbl>
              <c:idx val="3"/>
              <c:delete val="1"/>
            </c:dLbl>
            <c:txPr>
              <a:bodyPr rot="0" spcFirstLastPara="1" vertOverflow="ellipsis" horzOverflow="overflow" wrap="square" anchor="ctr" anchorCtr="1">
                <a:spAutoFit/>
              </a:bodyPr>
              <a:lstStyle/>
              <a:p>
                <a:pPr algn="ctr" rtl="0">
                  <a:defRPr lang="ja-JP" altLang="en-US" sz="1197" kern="1200">
                    <a:solidFill>
                      <a:schemeClr val="tx1">
                        <a:lumMod val="75000"/>
                        <a:lumOff val="25000"/>
                      </a:schemeClr>
                    </a:solidFill>
                    <a:latin typeface="HG丸ｺﾞｼｯｸM-PRO"/>
                    <a:ea typeface="HG丸ｺﾞｼｯｸM-PRO"/>
                    <a:cs typeface="+mn-cs"/>
                  </a:defRPr>
                </a:pPr>
                <a:endParaRPr lang="ja-JP" altLang="en-US">
                  <a:latin typeface="HG丸ｺﾞｼｯｸM-PRO"/>
                  <a:ea typeface="HG丸ｺﾞｼｯｸM-PRO"/>
                </a:endParaRPr>
              </a:p>
            </c:txPr>
            <c:showLegendKey val="0"/>
            <c:showVal val="0"/>
            <c:showCatName val="0"/>
            <c:showSerName val="0"/>
            <c:showPercent val="0"/>
            <c:showBubbleSize val="0"/>
            <c:showLeaderLines val="1"/>
            <c:leaderLines>
              <c:spPr>
                <a:noFill/>
                <a:ln w="9525" cap="flat" cmpd="sng" algn="ctr">
                  <a:solidFill>
                    <a:schemeClr val="tx1">
                      <a:lumMod val="35000"/>
                      <a:lumOff val="65000"/>
                    </a:schemeClr>
                  </a:solidFill>
                  <a:round/>
                </a:ln>
                <a:effectLst/>
              </c:spPr>
            </c:leaderLines>
          </c:dLbls>
          <c:cat>
            <c:strRef>
              <c:f>=Sheet1!$A$2:$A$5</c:f>
              <c:strCache>
                <c:ptCount val="4"/>
                <c:pt idx="0">
                  <c:v>施設を維持管理する費用</c:v>
                </c:pt>
                <c:pt idx="1">
                  <c:v>施設の更新に備える費用</c:v>
                </c:pt>
                <c:pt idx="2">
                  <c:v>借入金の返済</c:v>
                </c:pt>
                <c:pt idx="3">
                  <c:v>料金の徴収，窓口サービスをする費用</c:v>
                </c:pt>
              </c:strCache>
            </c:strRef>
          </c:cat>
          <c:val>
            <c:numRef>
              <c:f>=Sheet1!$B$2:$B$5</c:f>
              <c:numCache>
                <c:formatCode>General</c:formatCode>
                <c:ptCount val="4"/>
                <c:pt idx="0">
                  <c:v>1284</c:v>
                </c:pt>
                <c:pt idx="1">
                  <c:v>1191</c:v>
                </c:pt>
                <c:pt idx="2">
                  <c:v>343</c:v>
                </c:pt>
                <c:pt idx="3">
                  <c:v>264</c:v>
                </c:pt>
              </c:numCache>
            </c:numRef>
          </c:val>
        </c:ser>
        <c:dLbls>
          <c:spPr>
            <a:noFill/>
            <a:ln>
              <a:noFill/>
            </a:ln>
            <a:effectLst/>
          </c:spPr>
          <c:txPr>
            <a:bodyPr rot="0" spcFirstLastPara="1" vertOverflow="ellipsis" horzOverflow="overflow" wrap="square" anchor="ctr" anchorCtr="1">
              <a:spAutoFit/>
            </a:bodyPr>
            <a:lstStyle/>
            <a:p>
              <a:pPr algn="ctr" rtl="0">
                <a:defRPr lang="ja-JP" altLang="en-US" sz="1197" kern="1200">
                  <a:solidFill>
                    <a:schemeClr val="tx1">
                      <a:lumMod val="75000"/>
                      <a:lumOff val="25000"/>
                    </a:schemeClr>
                  </a:solidFill>
                  <a:latin typeface="HG丸ｺﾞｼｯｸM-PRO"/>
                  <a:ea typeface="HG丸ｺﾞｼｯｸM-PRO"/>
                  <a:cs typeface="+mn-cs"/>
                </a:defRPr>
              </a:pPr>
              <a:endParaRPr lang="ja-JP" altLang="en-US" sz="1197" kern="1200">
                <a:solidFill>
                  <a:schemeClr val="tx1">
                    <a:lumMod val="75000"/>
                    <a:lumOff val="25000"/>
                  </a:schemeClr>
                </a:solidFill>
                <a:latin typeface="HG丸ｺﾞｼｯｸM-PRO"/>
                <a:ea typeface="HG丸ｺﾞｼｯｸM-PRO"/>
                <a:cs typeface="+mn-cs"/>
              </a:endParaRPr>
            </a:p>
          </c:txPr>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latin typeface="HG丸ｺﾞｼｯｸM-PRO"/>
          <a:ea typeface="HG丸ｺﾞｼｯｸM-PRO"/>
        </a:defRPr>
      </a:pPr>
      <a:endParaRPr lang="ja-JP" altLang="en-US">
        <a:latin typeface="HG丸ｺﾞｼｯｸM-PRO"/>
        <a:ea typeface="HG丸ｺﾞｼｯｸM-PRO"/>
      </a:endParaRPr>
    </a:p>
  </c:txPr>
  <c:externalData r:id="rId1">
    <c:autoUpdate val="0"/>
  </c:externalData>
  <c:userShapes xmlns:c="http://schemas.openxmlformats.org/drawingml/2006/chart" xmlns:r="http://schemas.openxmlformats.org/officeDocument/2006/relationships" r:id="rId2"/>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overflow" horzOverflow="overflow" wrap="square" anchor="t" anchorCtr="1"/>
          <a:lstStyle/>
          <a:p>
            <a:pPr algn="ctr" rtl="0">
              <a:defRPr kumimoji="0" lang="ja-JP" altLang="en-US" sz="1200" b="1" i="0" u="none" strike="noStrike" kern="1200" spc="0" baseline="0">
                <a:solidFill>
                  <a:schemeClr val="tx1">
                    <a:lumMod val="65000"/>
                    <a:lumOff val="35000"/>
                  </a:schemeClr>
                </a:solidFill>
                <a:latin typeface="HG丸ｺﾞｼｯｸM-PRO"/>
                <a:ea typeface="HG丸ｺﾞｼｯｸM-PRO"/>
                <a:cs typeface="+mn-cs"/>
              </a:defRPr>
            </a:pPr>
            <a:r>
              <a:rPr kumimoji="0" lang="ja-JP" altLang="en-US" sz="1200" b="1" i="0" u="none" strike="noStrike" kern="1200" spc="0" baseline="0">
                <a:solidFill>
                  <a:schemeClr val="tx1">
                    <a:lumMod val="65000"/>
                    <a:lumOff val="35000"/>
                  </a:schemeClr>
                </a:solidFill>
                <a:latin typeface="HG丸ｺﾞｼｯｸM-PRO"/>
                <a:ea typeface="HG丸ｺﾞｼｯｸM-PRO"/>
                <a:cs typeface="+mn-cs"/>
              </a:rPr>
              <a:t>温泉使用料収入の変遷</a:t>
            </a:r>
            <a:endParaRPr kumimoji="0" lang="ja-JP" altLang="en-US" sz="1200" b="1" i="0" u="none" strike="noStrike" kern="1200" spc="0" baseline="0">
              <a:solidFill>
                <a:schemeClr val="tx1">
                  <a:lumMod val="65000"/>
                  <a:lumOff val="35000"/>
                </a:schemeClr>
              </a:solidFill>
              <a:latin typeface="HG丸ｺﾞｼｯｸM-PRO"/>
              <a:ea typeface="HG丸ｺﾞｼｯｸM-PRO"/>
              <a:cs typeface="+mn-cs"/>
            </a:endParaRPr>
          </a:p>
        </c:rich>
      </c:tx>
      <c:layout>
        <c:manualLayout>
          <c:xMode val="edge"/>
          <c:yMode val="edge"/>
          <c:x val="0.19377171180696925"/>
          <c:y val="1.0362986683202128e-002"/>
        </c:manualLayout>
      </c:layout>
      <c:overlay val="0"/>
      <c:spPr>
        <a:noFill/>
        <a:ln>
          <a:noFill/>
        </a:ln>
        <a:effectLst/>
      </c:spPr>
    </c:title>
    <c:autoTitleDeleted val="0"/>
    <c:plotArea>
      <c:layout>
        <c:manualLayout>
          <c:layoutTarget val="inner"/>
          <c:xMode val="edge"/>
          <c:yMode val="edge"/>
          <c:x val="0.22837370242214533"/>
          <c:y val="0.24870466321243523"/>
          <c:w val="0.7197231833910035"/>
          <c:h val="0.61658031088082899"/>
        </c:manualLayout>
      </c:layout>
      <c:barChart>
        <c:barDir val="col"/>
        <c:grouping val="clustered"/>
        <c:varyColors val="0"/>
        <c:ser>
          <c:idx val="0"/>
          <c:order val="0"/>
          <c:tx>
            <c:strRef>
              <c:f>=Sheet1!$B$1</c:f>
              <c:strCache>
                <c:ptCount val="1"/>
                <c:pt idx="0">
                  <c:v>系列 1</c:v>
                </c:pt>
              </c:strCache>
            </c:strRef>
          </c:tx>
          <c:spPr>
            <a:solidFill>
              <a:schemeClr val="accent1"/>
            </a:solidFill>
            <a:ln>
              <a:solidFill>
                <a:schemeClr val="tx1">
                  <a:lumMod val="50000"/>
                  <a:lumOff val="50000"/>
                </a:schemeClr>
              </a:solidFill>
            </a:ln>
            <a:effectLst/>
          </c:spPr>
          <c:invertIfNegative val="0"/>
          <c:dLbls>
            <c:numFmt formatCode="General" sourceLinked="0"/>
            <c:spPr>
              <a:noFill/>
              <a:ln>
                <a:noFill/>
              </a:ln>
              <a:effectLst/>
            </c:spPr>
            <c:txPr>
              <a:bodyPr rot="0" spcFirstLastPara="1" vertOverflow="ellipsis" horzOverflow="overflow" wrap="square" lIns="36576" tIns="18288" rIns="36576" bIns="18288" anchor="ctr" anchorCtr="1">
                <a:spAutoFit/>
              </a:bodyPr>
              <a:lstStyle/>
              <a:p>
                <a:pPr algn="ctr" rtl="0">
                  <a:defRPr kumimoji="0" lang="ja-JP" altLang="en-US" sz="600" b="1" kern="1200">
                    <a:solidFill>
                      <a:schemeClr val="tx1">
                        <a:lumMod val="75000"/>
                        <a:lumOff val="25000"/>
                      </a:schemeClr>
                    </a:solidFill>
                    <a:latin typeface="HG丸ｺﾞｼｯｸM-PRO"/>
                    <a:ea typeface="HG丸ｺﾞｼｯｸM-PRO"/>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=Sheet1!$A$2:$A$4</c:f>
              <c:strCache>
                <c:ptCount val="3"/>
                <c:pt idx="0">
                  <c:v>H25</c:v>
                </c:pt>
                <c:pt idx="1">
                  <c:v>H30</c:v>
                </c:pt>
                <c:pt idx="2">
                  <c:v>R4</c:v>
                </c:pt>
              </c:strCache>
            </c:strRef>
          </c:cat>
          <c:val>
            <c:numRef>
              <c:f>=Sheet1!$B$2:$B$4</c:f>
              <c:numCache>
                <c:formatCode>General</c:formatCode>
                <c:ptCount val="3"/>
                <c:pt idx="0">
                  <c:v>3680</c:v>
                </c:pt>
                <c:pt idx="1">
                  <c:v>3365</c:v>
                </c:pt>
                <c:pt idx="2">
                  <c:v>3077</c:v>
                </c:pt>
              </c:numCache>
            </c:numRef>
          </c:val>
        </c:ser>
        <c:dLbls>
          <c:spPr>
            <a:noFill/>
            <a:ln>
              <a:noFill/>
            </a:ln>
            <a:effectLst/>
          </c:spPr>
          <c:txPr>
            <a:bodyPr rot="0" spcFirstLastPara="1" vertOverflow="ellipsis" horzOverflow="overflow" wrap="square" anchor="ctr" anchorCtr="1">
              <a:spAutoFit/>
            </a:bodyPr>
            <a:lstStyle/>
            <a:p>
              <a:pPr algn="ctr" rtl="0">
                <a:defRPr lang="ja-JP" altLang="en-US" sz="1197" kern="1200">
                  <a:solidFill>
                    <a:schemeClr val="tx1">
                      <a:lumMod val="75000"/>
                      <a:lumOff val="25000"/>
                    </a:schemeClr>
                  </a:solidFill>
                  <a:latin typeface="HG丸ｺﾞｼｯｸM-PRO"/>
                  <a:ea typeface="HG丸ｺﾞｼｯｸM-PRO"/>
                  <a:cs typeface="+mn-cs"/>
                </a:defRPr>
              </a:pPr>
              <a:endParaRPr lang="ja-JP" altLang="en-US" sz="1197" kern="1200">
                <a:solidFill>
                  <a:schemeClr val="tx1">
                    <a:lumMod val="75000"/>
                    <a:lumOff val="25000"/>
                  </a:schemeClr>
                </a:solidFill>
                <a:latin typeface="HG丸ｺﾞｼｯｸM-PRO"/>
                <a:ea typeface="HG丸ｺﾞｼｯｸM-PRO"/>
                <a:cs typeface="+mn-cs"/>
              </a:endParaRPr>
            </a:p>
          </c:txPr>
          <c:showLegendKey val="0"/>
          <c:showVal val="0"/>
          <c:showCatName val="0"/>
          <c:showSerName val="0"/>
          <c:showPercent val="0"/>
          <c:showBubbleSize val="0"/>
        </c:dLbls>
        <c:gapWidth val="150"/>
        <c:overlap val="0"/>
        <c:axId val="1"/>
        <c:axId val="2"/>
      </c:barChart>
      <c:catAx>
        <c:axId val="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horzOverflow="overflow" wrap="square" anchor="ctr" anchorCtr="0"/>
          <a:lstStyle/>
          <a:p>
            <a:pPr algn="ctr" rtl="0">
              <a:defRPr kumimoji="0" lang="ja-JP" altLang="en-US" sz="900" b="1" kern="1200">
                <a:solidFill>
                  <a:schemeClr val="tx1">
                    <a:lumMod val="50000"/>
                    <a:lumOff val="50000"/>
                  </a:schemeClr>
                </a:solidFill>
                <a:latin typeface="HG丸ｺﾞｼｯｸM-PRO"/>
                <a:ea typeface="HG丸ｺﾞｼｯｸM-PRO"/>
                <a:cs typeface="+mn-cs"/>
              </a:defRPr>
            </a:pPr>
            <a:endParaRPr lang="ja-JP" altLang="en-US"/>
          </a:p>
        </c:txPr>
        <c:crossAx val="2"/>
        <c:crosses val="autoZero"/>
        <c:auto val="0"/>
        <c:lblAlgn val="ctr"/>
        <c:lblOffset val="100"/>
        <c:noMultiLvlLbl val="0"/>
      </c:catAx>
      <c:valAx>
        <c:axId val="2"/>
        <c:scaling>
          <c:orientation val="minMax"/>
          <c:max val="4000"/>
          <c:min val="2500"/>
        </c:scaling>
        <c:delete val="0"/>
        <c:axPos val="l"/>
        <c:majorGridlines>
          <c:spPr>
            <a:noFill/>
            <a:ln w="3175" cap="flat" cmpd="sng" algn="ctr">
              <a:solidFill>
                <a:schemeClr val="tx1">
                  <a:lumMod val="50000"/>
                  <a:lumOff val="50000"/>
                </a:schemeClr>
              </a:solidFill>
              <a:round/>
            </a:ln>
            <a:effectLst/>
          </c:spPr>
        </c:majorGridlines>
        <c:numFmt formatCode="#,##0_ " sourceLinked="0"/>
        <c:majorTickMark val="out"/>
        <c:minorTickMark val="none"/>
        <c:tickLblPos val="nextTo"/>
        <c:spPr>
          <a:noFill/>
          <a:ln>
            <a:noFill/>
          </a:ln>
          <a:effectLst/>
        </c:spPr>
        <c:txPr>
          <a:bodyPr rot="-60000000" spcFirstLastPara="1" vertOverflow="ellipsis" horzOverflow="overflow" wrap="square" anchor="ctr" anchorCtr="1"/>
          <a:lstStyle/>
          <a:p>
            <a:pPr algn="ctr" rtl="0">
              <a:defRPr kumimoji="0" lang="ja-JP" altLang="en-US" sz="900" b="1" kern="1200">
                <a:solidFill>
                  <a:schemeClr val="tx1">
                    <a:lumMod val="65000"/>
                    <a:lumOff val="35000"/>
                  </a:schemeClr>
                </a:solidFill>
                <a:latin typeface="HG丸ｺﾞｼｯｸM-PRO"/>
                <a:ea typeface="HG丸ｺﾞｼｯｸM-PRO"/>
                <a:cs typeface="+mn-cs"/>
              </a:defRPr>
            </a:pPr>
            <a:endParaRPr lang="ja-JP" altLang="en-US"/>
          </a:p>
        </c:txPr>
        <c:crossAx val="1"/>
        <c:crosses val="autoZero"/>
        <c:crossBetween val="between"/>
        <c:majorUnit val="500"/>
      </c:valAx>
      <c:spPr>
        <a:noFill/>
        <a:ln>
          <a:solidFill>
            <a:schemeClr val="tx1">
              <a:lumMod val="50000"/>
              <a:lumOff val="50000"/>
            </a:schemeClr>
          </a:solidFill>
        </a:ln>
        <a:effectLst/>
      </c:spPr>
    </c:plotArea>
    <c:plotVisOnly val="1"/>
    <c:dispBlanksAs val="gap"/>
    <c:showDLblsOverMax val="0"/>
  </c:chart>
  <c:spPr>
    <a:solidFill>
      <a:schemeClr val="bg1"/>
    </a:solidFill>
    <a:ln>
      <a:noFill/>
    </a:ln>
    <a:effectLst/>
  </c:spPr>
  <c:txPr>
    <a:bodyPr vertOverflow="overflow" horzOverflow="overflow" anchor="ctr" anchorCtr="1"/>
    <a:lstStyle/>
    <a:p>
      <a:pPr algn="ctr" rtl="0">
        <a:defRPr lang="ja-JP" altLang="en-US" sz="1000">
          <a:latin typeface="HG丸ｺﾞｼｯｸM-PRO"/>
          <a:ea typeface="HG丸ｺﾞｼｯｸM-PRO"/>
        </a:defRPr>
      </a:pPr>
      <a:endParaRPr lang="ja-JP" altLang="en-US">
        <a:latin typeface="HG丸ｺﾞｼｯｸM-PRO"/>
        <a:ea typeface="HG丸ｺﾞｼｯｸM-PRO"/>
      </a:endParaRPr>
    </a:p>
  </c:txPr>
  <c:externalData r:id="rId1">
    <c:autoUpdate val="0"/>
  </c:externalData>
  <c:userShapes xmlns:c="http://schemas.openxmlformats.org/drawingml/2006/chart" xmlns:r="http://schemas.openxmlformats.org/officeDocument/2006/relationships" r:id="rId2"/>
  <c:extLst>
    <c:ext xmlns:c14="http://schemas.microsoft.com/office/drawing/2007/8/2/chart" uri="{781A3756-C4B2-4CAC-9D66-4F8BD8637D16}"/>
  </c:extLst>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0.45124999999999998</cdr:x>
      <cdr:y>0.34</cdr:y>
    </cdr:from>
    <cdr:to>
      <cdr:x>0.82625000000000004</cdr:x>
      <cdr:y>0.52049999999999996</cdr:y>
    </cdr:to>
    <cdr:sp macro="" textlink="">
      <cdr:nvSpPr>
        <cdr:cNvPr id="5" name="図形 4"/>
        <cdr:cNvSpPr/>
      </cdr:nvSpPr>
      <cdr:spPr>
        <a:xfrm xmlns:a="http://schemas.openxmlformats.org/drawingml/2006/main" rot="1440000">
          <a:off x="1128695" y="553999"/>
          <a:ext cx="937974" cy="294108"/>
        </a:xfrm>
        <a:custGeom xmlns:a="http://schemas.openxmlformats.org/drawingml/2006/main">
          <a:avLst/>
          <a:gdLst/>
          <a:ahLst/>
          <a:cxnLst/>
          <a:rect l="l" t="t" r="r" b="b"/>
          <a:pathLst>
            <a:path w="21600" h="21600" extrusionOk="1">
              <a:moveTo>
                <a:pt x="4981" y="8506"/>
              </a:moveTo>
              <a:lnTo>
                <a:pt x="17141" y="5400"/>
              </a:lnTo>
              <a:lnTo>
                <a:pt x="17141" y="0"/>
              </a:lnTo>
              <a:lnTo>
                <a:pt x="21600" y="10800"/>
              </a:lnTo>
              <a:lnTo>
                <a:pt x="17141" y="21600"/>
              </a:lnTo>
              <a:lnTo>
                <a:pt x="17141" y="16200"/>
              </a:lnTo>
              <a:lnTo>
                <a:pt x="0" y="9512"/>
              </a:lnTo>
              <a:lnTo>
                <a:pt x="4981" y="8506"/>
              </a:lnTo>
              <a:close/>
            </a:path>
          </a:pathLst>
        </a:cu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horzOverflow="clip"/>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0.77300000000000002</cdr:x>
      <cdr:y>0.1145</cdr:y>
    </cdr:from>
    <cdr:to>
      <cdr:x>0.999</cdr:x>
      <cdr:y>0.40275</cdr:y>
    </cdr:to>
    <cdr:sp macro="" textlink="">
      <cdr:nvSpPr>
        <cdr:cNvPr id="6" name="図形 5"/>
        <cdr:cNvSpPr/>
      </cdr:nvSpPr>
      <cdr:spPr>
        <a:xfrm xmlns:a="http://schemas.openxmlformats.org/drawingml/2006/main">
          <a:off x="1933477" y="186567"/>
          <a:ext cx="565285" cy="469677"/>
        </a:xfrm>
        <a:prstGeom xmlns:a="http://schemas.openxmlformats.org/drawingml/2006/main" prst="wedgeEllipseCallout">
          <a:avLst>
            <a:gd name="adj1" fmla="val -38037"/>
            <a:gd name="adj2" fmla="val 64110"/>
          </a:avLst>
        </a:prstGeom>
        <a:solidFill xmlns:a="http://schemas.openxmlformats.org/drawingml/2006/main">
          <a:schemeClr val="bg1">
            <a:lumMod val="85000"/>
          </a:schemeClr>
        </a:solidFill>
        <a:ln xmlns:a="http://schemas.openxmlformats.org/drawingml/2006/main" w="12700" cap="flat" cmpd="sng" algn="ctr">
          <a:noFill/>
          <a:prstDash val="solid"/>
          <a:miter lim="800000"/>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horzOverflow="clip" lIns="0" tIns="0" rIns="0" bIns="0" anchor="ctr" anchorCtr="1"/>
        <a:lstStyle xmlns:a="http://schemas.openxmlformats.org/drawingml/2006/main"/>
        <a:p xmlns:a="http://schemas.openxmlformats.org/drawingml/2006/main">
          <a:pPr algn="ctr"/>
          <a:r>
            <a:rPr lang="ja-JP" altLang="en-US" sz="700" b="0">
              <a:latin typeface="HG丸ｺﾞｼｯｸM-PRO"/>
              <a:ea typeface="HG丸ｺﾞｼｯｸM-PRO"/>
            </a:rPr>
            <a:t>10年間で</a:t>
          </a:r>
          <a:endParaRPr lang="ja-JP" altLang="en-US" sz="700" b="0">
            <a:latin typeface="HG丸ｺﾞｼｯｸM-PRO"/>
            <a:ea typeface="HG丸ｺﾞｼｯｸM-PRO"/>
          </a:endParaRPr>
        </a:p>
        <a:p xmlns:a="http://schemas.openxmlformats.org/drawingml/2006/main">
          <a:pPr algn="ctr"/>
          <a:r>
            <a:rPr lang="ja-JP" altLang="en-US" sz="700" b="1">
              <a:latin typeface="HG丸ｺﾞｼｯｸM-PRO"/>
              <a:ea typeface="HG丸ｺﾞｼｯｸM-PRO"/>
            </a:rPr>
            <a:t>約600万円減少</a:t>
          </a:r>
          <a:endParaRPr lang="ja-JP" altLang="en-US" sz="700" b="1">
            <a:latin typeface="HG丸ｺﾞｼｯｸM-PRO"/>
            <a:ea typeface="HG丸ｺﾞｼｯｸM-PRO"/>
          </a:endParaRPr>
        </a:p>
      </cdr:txBody>
    </cdr:sp>
  </cdr:relSizeAnchor>
  <cdr:relSizeAnchor xmlns:cdr="http://schemas.openxmlformats.org/drawingml/2006/chartDrawing">
    <cdr:from>
      <cdr:x>3.7749999999999999e-002</cdr:x>
      <cdr:y>0.10875</cdr:y>
    </cdr:from>
    <cdr:to>
      <cdr:x>0.16600000000000001</cdr:x>
      <cdr:y>0.19175</cdr:y>
    </cdr:to>
    <cdr:sp macro="" textlink="">
      <cdr:nvSpPr>
        <cdr:cNvPr id="7" name="テキスト 6"/>
        <cdr:cNvSpPr txBox="1"/>
      </cdr:nvSpPr>
      <cdr:spPr>
        <a:xfrm xmlns:a="http://schemas.openxmlformats.org/drawingml/2006/main">
          <a:off x="94422" y="177198"/>
          <a:ext cx="320787" cy="13524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wrap="none" lIns="0" tIns="0" rIns="0" bIns="0" anchor="ctr" anchorCtr="0"/>
        <a:lstStyle xmlns:a="http://schemas.openxmlformats.org/drawingml/2006/main"/>
        <a:p xmlns:a="http://schemas.openxmlformats.org/drawingml/2006/main">
          <a:r>
            <a:rPr lang="ja-JP" altLang="en-US" sz="800">
              <a:latin typeface="HG丸ｺﾞｼｯｸM-PRO"/>
              <a:ea typeface="HG丸ｺﾞｼｯｸM-PRO"/>
            </a:rPr>
            <a:t>（万円）</a:t>
          </a:r>
          <a:endParaRPr lang="ja-JP" altLang="en-US" sz="800">
            <a:latin typeface="HG丸ｺﾞｼｯｸM-PRO"/>
            <a:ea typeface="HG丸ｺﾞｼｯｸM-PRO"/>
          </a:endParaRPr>
        </a:p>
      </cdr:txBody>
    </cdr:sp>
  </cdr:relSizeAnchor>
  <cdr:relSizeAnchor xmlns:cdr="http://schemas.openxmlformats.org/drawingml/2006/chartDrawing">
    <cdr:from>
      <cdr:x>0.30449999999999999</cdr:x>
      <cdr:y>0.66849999999999998</cdr:y>
    </cdr:from>
    <cdr:to>
      <cdr:x>0.38400000000000001</cdr:x>
      <cdr:y>0.72550000000000003</cdr:y>
    </cdr:to>
    <cdr:sp macro="" textlink="">
      <cdr:nvSpPr>
        <cdr:cNvPr id="8" name="テキスト 7"/>
        <cdr:cNvSpPr txBox="1"/>
      </cdr:nvSpPr>
      <cdr:spPr>
        <a:xfrm xmlns:a="http://schemas.openxmlformats.org/drawingml/2006/main">
          <a:off x="761635" y="1089260"/>
          <a:ext cx="198850" cy="928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sz="600">
              <a:latin typeface="HG丸ｺﾞｼｯｸM-PRO"/>
              <a:ea typeface="HG丸ｺﾞｼｯｸM-PRO"/>
            </a:rPr>
            <a:t>万円</a:t>
          </a:r>
          <a:endParaRPr lang="ja-JP" altLang="en-US" sz="600">
            <a:latin typeface="HG丸ｺﾞｼｯｸM-PRO"/>
            <a:ea typeface="HG丸ｺﾞｼｯｸM-PRO"/>
          </a:endParaRPr>
        </a:p>
      </cdr:txBody>
    </cdr:sp>
  </cdr:relSizeAnchor>
  <cdr:relSizeAnchor xmlns:cdr="http://schemas.openxmlformats.org/drawingml/2006/chartDrawing">
    <cdr:from>
      <cdr:x>0.54325000000000001</cdr:x>
      <cdr:y>0.72024999999999995</cdr:y>
    </cdr:from>
    <cdr:to>
      <cdr:x>0.62350000000000005</cdr:x>
      <cdr:y>0.78125</cdr:y>
    </cdr:to>
    <cdr:sp macro="" textlink="">
      <cdr:nvSpPr>
        <cdr:cNvPr id="9" name="テキスト 8"/>
        <cdr:cNvSpPr txBox="1"/>
      </cdr:nvSpPr>
      <cdr:spPr>
        <a:xfrm xmlns:a="http://schemas.openxmlformats.org/drawingml/2006/main">
          <a:off x="1358812" y="1173582"/>
          <a:ext cx="200726" cy="9939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sz="600">
              <a:latin typeface="HG丸ｺﾞｼｯｸM-PRO"/>
              <a:ea typeface="HG丸ｺﾞｼｯｸM-PRO"/>
            </a:rPr>
            <a:t>万円</a:t>
          </a:r>
          <a:endParaRPr lang="ja-JP" altLang="en-US" sz="600">
            <a:latin typeface="HG丸ｺﾞｼｯｸM-PRO"/>
            <a:ea typeface="HG丸ｺﾞｼｯｸM-PRO"/>
          </a:endParaRPr>
        </a:p>
      </cdr:txBody>
    </cdr:sp>
  </cdr:relSizeAnchor>
  <cdr:relSizeAnchor xmlns:cdr="http://schemas.openxmlformats.org/drawingml/2006/chartDrawing">
    <cdr:from>
      <cdr:x>0.79149999999999998</cdr:x>
      <cdr:y>0.78100000000000003</cdr:y>
    </cdr:from>
    <cdr:to>
      <cdr:x>0.871</cdr:x>
      <cdr:y>0.83799999999999997</cdr:y>
    </cdr:to>
    <cdr:sp macro="" textlink="">
      <cdr:nvSpPr>
        <cdr:cNvPr id="10" name="テキスト 9"/>
        <cdr:cNvSpPr txBox="1"/>
      </cdr:nvSpPr>
      <cdr:spPr>
        <a:xfrm xmlns:a="http://schemas.openxmlformats.org/drawingml/2006/main">
          <a:off x="1979751" y="1272569"/>
          <a:ext cx="198850" cy="928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sz="600">
              <a:latin typeface="HG丸ｺﾞｼｯｸM-PRO"/>
              <a:ea typeface="HG丸ｺﾞｼｯｸM-PRO"/>
            </a:rPr>
            <a:t>万円</a:t>
          </a:r>
          <a:endParaRPr lang="ja-JP" altLang="en-US" sz="600">
            <a:latin typeface="HG丸ｺﾞｼｯｸM-PRO"/>
            <a:ea typeface="HG丸ｺﾞｼｯｸM-PRO"/>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0.69274999999999998</cdr:x>
      <cdr:y>0.33724999999999999</cdr:y>
    </cdr:from>
    <cdr:to>
      <cdr:x>0.92749999999999999</cdr:x>
      <cdr:y>0.49149999999999999</cdr:y>
    </cdr:to>
    <cdr:sp macro="" textlink="">
      <cdr:nvSpPr>
        <cdr:cNvPr id="2" name="テキスト 1"/>
        <cdr:cNvSpPr txBox="1"/>
      </cdr:nvSpPr>
      <cdr:spPr>
        <a:xfrm xmlns:a="http://schemas.openxmlformats.org/drawingml/2006/main">
          <a:off x="2322652" y="1329894"/>
          <a:ext cx="787069" cy="60826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nchor="ctr" anchorCtr="0"/>
        <a:lstStyle xmlns:a="http://schemas.openxmlformats.org/drawingml/2006/main"/>
        <a:p xmlns:a="http://schemas.openxmlformats.org/drawingml/2006/main">
          <a:pPr algn="ctr"/>
          <a:r>
            <a:rPr lang="ja-JP" altLang="en-US" sz="1000" b="1">
              <a:latin typeface="HG丸ｺﾞｼｯｸM-PRO"/>
              <a:ea typeface="HG丸ｺﾞｼｯｸM-PRO"/>
            </a:rPr>
            <a:t>1,284万円</a:t>
          </a:r>
          <a:endParaRPr lang="ja-JP" altLang="en-US" sz="1000" b="1">
            <a:latin typeface="HG丸ｺﾞｼｯｸM-PRO"/>
            <a:ea typeface="HG丸ｺﾞｼｯｸM-PRO"/>
          </a:endParaRPr>
        </a:p>
        <a:p xmlns:a="http://schemas.openxmlformats.org/drawingml/2006/main">
          <a:pPr algn="ctr"/>
          <a:r>
            <a:rPr lang="ja-JP" altLang="en-US" sz="1000" b="1">
              <a:latin typeface="HG丸ｺﾞｼｯｸM-PRO"/>
              <a:ea typeface="HG丸ｺﾞｼｯｸM-PRO"/>
            </a:rPr>
            <a:t>（41.7％）</a:t>
          </a:r>
          <a:endParaRPr lang="ja-JP" altLang="en-US" sz="1000" b="1">
            <a:latin typeface="HG丸ｺﾞｼｯｸM-PRO"/>
            <a:ea typeface="HG丸ｺﾞｼｯｸM-PRO"/>
          </a:endParaRPr>
        </a:p>
      </cdr:txBody>
    </cdr:sp>
  </cdr:relSizeAnchor>
  <cdr:relSizeAnchor xmlns:cdr="http://schemas.openxmlformats.org/drawingml/2006/chartDrawing">
    <cdr:from>
      <cdr:x>0.24174999999999999</cdr:x>
      <cdr:y>0.63475000000000004</cdr:y>
    </cdr:from>
    <cdr:to>
      <cdr:x>0.47949999999999998</cdr:x>
      <cdr:y>0.80249999999999999</cdr:y>
    </cdr:to>
    <cdr:sp macro="" textlink="">
      <cdr:nvSpPr>
        <cdr:cNvPr id="3" name="テキスト 2"/>
        <cdr:cNvSpPr txBox="1"/>
      </cdr:nvSpPr>
      <cdr:spPr>
        <a:xfrm xmlns:a="http://schemas.openxmlformats.org/drawingml/2006/main">
          <a:off x="810539" y="2503041"/>
          <a:ext cx="797128" cy="66149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nchor="ctr" anchorCtr="0"/>
        <a:lstStyle xmlns:a="http://schemas.openxmlformats.org/drawingml/2006/main"/>
        <a:p xmlns:a="http://schemas.openxmlformats.org/drawingml/2006/main">
          <a:pPr algn="ctr"/>
          <a:r>
            <a:rPr lang="ja-JP" altLang="en-US" sz="1000" b="1">
              <a:latin typeface="HG丸ｺﾞｼｯｸM-PRO"/>
              <a:ea typeface="HG丸ｺﾞｼｯｸM-PRO"/>
            </a:rPr>
            <a:t>1,191万円</a:t>
          </a:r>
          <a:endParaRPr lang="ja-JP" altLang="en-US" sz="1000" b="1">
            <a:latin typeface="HG丸ｺﾞｼｯｸM-PRO"/>
            <a:ea typeface="HG丸ｺﾞｼｯｸM-PRO"/>
          </a:endParaRPr>
        </a:p>
        <a:p xmlns:a="http://schemas.openxmlformats.org/drawingml/2006/main">
          <a:pPr algn="ctr"/>
          <a:r>
            <a:rPr lang="ja-JP" altLang="en-US" sz="1000" b="1">
              <a:latin typeface="HG丸ｺﾞｼｯｸM-PRO"/>
              <a:ea typeface="HG丸ｺﾞｼｯｸM-PRO"/>
            </a:rPr>
            <a:t>（38.6％）</a:t>
          </a:r>
          <a:endParaRPr lang="ja-JP" altLang="en-US" sz="1000" b="1">
            <a:latin typeface="HG丸ｺﾞｼｯｸM-PRO"/>
            <a:ea typeface="HG丸ｺﾞｼｯｸM-PRO"/>
          </a:endParaRPr>
        </a:p>
      </cdr:txBody>
    </cdr:sp>
  </cdr:relSizeAnchor>
  <cdr:relSizeAnchor xmlns:cdr="http://schemas.openxmlformats.org/drawingml/2006/chartDrawing">
    <cdr:from>
      <cdr:x>0.19950000000000001</cdr:x>
      <cdr:y>0.2515</cdr:y>
    </cdr:from>
    <cdr:to>
      <cdr:x>0.4405</cdr:x>
      <cdr:y>0.43425000000000002</cdr:y>
    </cdr:to>
    <cdr:sp macro="" textlink="">
      <cdr:nvSpPr>
        <cdr:cNvPr id="4" name="テキスト 3"/>
        <cdr:cNvSpPr txBox="1"/>
      </cdr:nvSpPr>
      <cdr:spPr>
        <a:xfrm xmlns:a="http://schemas.openxmlformats.org/drawingml/2006/main">
          <a:off x="668883" y="991752"/>
          <a:ext cx="808024" cy="7206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nchor="ctr" anchorCtr="0"/>
        <a:lstStyle xmlns:a="http://schemas.openxmlformats.org/drawingml/2006/main"/>
        <a:p xmlns:a="http://schemas.openxmlformats.org/drawingml/2006/main">
          <a:pPr algn="ctr"/>
          <a:r>
            <a:rPr lang="ja-JP" altLang="en-US" sz="1000" b="1">
              <a:latin typeface="HG丸ｺﾞｼｯｸM-PRO"/>
              <a:ea typeface="HG丸ｺﾞｼｯｸM-PRO"/>
            </a:rPr>
            <a:t>343万円</a:t>
          </a:r>
          <a:endParaRPr lang="ja-JP" altLang="en-US" sz="1000" b="1">
            <a:latin typeface="HG丸ｺﾞｼｯｸM-PRO"/>
            <a:ea typeface="HG丸ｺﾞｼｯｸM-PRO"/>
          </a:endParaRPr>
        </a:p>
        <a:p xmlns:a="http://schemas.openxmlformats.org/drawingml/2006/main">
          <a:pPr algn="ctr"/>
          <a:r>
            <a:rPr lang="ja-JP" altLang="en-US" sz="1000" b="1">
              <a:latin typeface="HG丸ｺﾞｼｯｸM-PRO"/>
              <a:ea typeface="HG丸ｺﾞｼｯｸM-PRO"/>
            </a:rPr>
            <a:t>（11.1％）</a:t>
          </a:r>
          <a:endParaRPr lang="ja-JP" altLang="en-US" sz="1000" b="1">
            <a:latin typeface="HG丸ｺﾞｼｯｸM-PRO"/>
            <a:ea typeface="HG丸ｺﾞｼｯｸM-PRO"/>
          </a:endParaRPr>
        </a:p>
      </cdr:txBody>
    </cdr:sp>
  </cdr:relSizeAnchor>
  <cdr:relSizeAnchor xmlns:cdr="http://schemas.openxmlformats.org/drawingml/2006/chartDrawing">
    <cdr:from>
      <cdr:x>0.34675</cdr:x>
      <cdr:y>0.14324999999999999</cdr:y>
    </cdr:from>
    <cdr:to>
      <cdr:x>0.59099999999999997</cdr:x>
      <cdr:y>0.34175</cdr:y>
    </cdr:to>
    <cdr:sp macro="" textlink="">
      <cdr:nvSpPr>
        <cdr:cNvPr id="5" name="テキスト 4"/>
        <cdr:cNvSpPr txBox="1"/>
      </cdr:nvSpPr>
      <cdr:spPr>
        <a:xfrm xmlns:a="http://schemas.openxmlformats.org/drawingml/2006/main">
          <a:off x="1162583" y="564884"/>
          <a:ext cx="818921" cy="7827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nchor="ctr" anchorCtr="0"/>
        <a:lstStyle xmlns:a="http://schemas.openxmlformats.org/drawingml/2006/main"/>
        <a:p xmlns:a="http://schemas.openxmlformats.org/drawingml/2006/main">
          <a:pPr algn="ctr"/>
          <a:r>
            <a:rPr lang="ja-JP" altLang="en-US" sz="1000" b="1">
              <a:latin typeface="HG丸ｺﾞｼｯｸM-PRO"/>
              <a:ea typeface="HG丸ｺﾞｼｯｸM-PRO"/>
            </a:rPr>
            <a:t>264万円</a:t>
          </a:r>
          <a:endParaRPr lang="ja-JP" altLang="en-US" sz="1000" b="1">
            <a:latin typeface="HG丸ｺﾞｼｯｸM-PRO"/>
            <a:ea typeface="HG丸ｺﾞｼｯｸM-PRO"/>
          </a:endParaRPr>
        </a:p>
        <a:p xmlns:a="http://schemas.openxmlformats.org/drawingml/2006/main">
          <a:pPr algn="ctr"/>
          <a:r>
            <a:rPr lang="ja-JP" altLang="en-US" sz="1000" b="1">
              <a:latin typeface="HG丸ｺﾞｼｯｸM-PRO"/>
              <a:ea typeface="HG丸ｺﾞｼｯｸM-PRO"/>
            </a:rPr>
            <a:t>（8.6％）</a:t>
          </a:r>
          <a:endParaRPr lang="ja-JP" altLang="en-US" sz="1000" b="1">
            <a:latin typeface="HG丸ｺﾞｼｯｸM-PRO"/>
            <a:ea typeface="HG丸ｺﾞｼｯｸM-PRO"/>
          </a:endParaRPr>
        </a:p>
      </cdr:txBody>
    </cdr:sp>
  </cdr:relSizeAnchor>
  <cdr:relSizeAnchor xmlns:cdr="http://schemas.openxmlformats.org/drawingml/2006/chartDrawing">
    <cdr:from>
      <cdr:x>0.35975000000000001</cdr:x>
      <cdr:y>0.40200000000000002</cdr:y>
    </cdr:from>
    <cdr:to>
      <cdr:x>0.74224999999999997</cdr:x>
      <cdr:y>0.62975000000000003</cdr:y>
    </cdr:to>
    <cdr:sp macro="" textlink="">
      <cdr:nvSpPr>
        <cdr:cNvPr id="7" name="テキスト 6"/>
        <cdr:cNvSpPr txBox="1"/>
      </cdr:nvSpPr>
      <cdr:spPr>
        <a:xfrm xmlns:a="http://schemas.openxmlformats.org/drawingml/2006/main">
          <a:off x="1206169" y="1585226"/>
          <a:ext cx="1282446" cy="89809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a:lstStyle xmlns:a="http://schemas.openxmlformats.org/drawingml/2006/main"/>
        <a:p xmlns:a="http://schemas.openxmlformats.org/drawingml/2006/main">
          <a:pPr algn="ctr"/>
          <a:r>
            <a:rPr lang="ja-JP" altLang="en-US">
              <a:latin typeface="HG丸ｺﾞｼｯｸM-PRO"/>
              <a:ea typeface="HG丸ｺﾞｼｯｸM-PRO"/>
            </a:rPr>
            <a:t>令和４年度決算</a:t>
          </a:r>
          <a:endParaRPr lang="ja-JP" altLang="en-US">
            <a:latin typeface="HG丸ｺﾞｼｯｸM-PRO"/>
            <a:ea typeface="HG丸ｺﾞｼｯｸM-PRO"/>
          </a:endParaRPr>
        </a:p>
        <a:p xmlns:a="http://schemas.openxmlformats.org/drawingml/2006/main">
          <a:pPr algn="ctr"/>
          <a:r>
            <a:rPr lang="ja-JP" altLang="en-US" sz="1400" b="1">
              <a:latin typeface="HG丸ｺﾞｼｯｸM-PRO"/>
              <a:ea typeface="HG丸ｺﾞｼｯｸM-PRO"/>
            </a:rPr>
            <a:t>温泉使用料</a:t>
          </a:r>
          <a:endParaRPr lang="ja-JP" altLang="en-US" sz="1600" b="1">
            <a:latin typeface="HG丸ｺﾞｼｯｸM-PRO"/>
            <a:ea typeface="HG丸ｺﾞｼｯｸM-PRO"/>
          </a:endParaRPr>
        </a:p>
        <a:p xmlns:a="http://schemas.openxmlformats.org/drawingml/2006/main">
          <a:pPr algn="ctr"/>
          <a:r>
            <a:rPr lang="ja-JP" altLang="en-US" sz="1600" b="1">
              <a:latin typeface="HG丸ｺﾞｼｯｸM-PRO"/>
              <a:ea typeface="HG丸ｺﾞｼｯｸM-PRO"/>
            </a:rPr>
            <a:t>3,082万円</a:t>
          </a:r>
          <a:endParaRPr lang="ja-JP" altLang="en-US" sz="1600">
            <a:latin typeface="HG丸ｺﾞｼｯｸM-PRO"/>
            <a:ea typeface="HG丸ｺﾞｼｯｸM-PRO"/>
          </a:endParaRPr>
        </a:p>
      </cdr:txBody>
    </cdr:sp>
  </cdr:relSizeAnchor>
  <cdr:relSizeAnchor xmlns:cdr="http://schemas.openxmlformats.org/drawingml/2006/chartDrawing">
    <cdr:from>
      <cdr:x>0.65375000000000005</cdr:x>
      <cdr:y>8.9249999999999996e-002</cdr:y>
    </cdr:from>
    <cdr:to>
      <cdr:x>0.98450000000000004</cdr:x>
      <cdr:y>0.18375</cdr:y>
    </cdr:to>
    <cdr:sp macro="" textlink="">
      <cdr:nvSpPr>
        <cdr:cNvPr id="10" name="テキスト 9"/>
        <cdr:cNvSpPr txBox="1"/>
      </cdr:nvSpPr>
      <cdr:spPr>
        <a:xfrm xmlns:a="http://schemas.openxmlformats.org/drawingml/2006/main">
          <a:off x="2191893" y="351943"/>
          <a:ext cx="1108938" cy="3726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b="1">
              <a:latin typeface="HG丸ｺﾞｼｯｸM-PRO"/>
              <a:ea typeface="HG丸ｺﾞｼｯｸM-PRO"/>
            </a:rPr>
            <a:t>施設を</a:t>
          </a:r>
          <a:r>
            <a:rPr lang="ja-JP" altLang="en-US" b="1">
              <a:latin typeface="HG丸ｺﾞｼｯｸM-PRO"/>
              <a:ea typeface="HG丸ｺﾞｼｯｸM-PRO"/>
            </a:rPr>
            <a:t>維持・</a:t>
          </a:r>
          <a:r>
            <a:rPr lang="ja-JP" altLang="en-US" b="1">
              <a:latin typeface="HG丸ｺﾞｼｯｸM-PRO"/>
              <a:ea typeface="HG丸ｺﾞｼｯｸM-PRO"/>
            </a:rPr>
            <a:t>管理</a:t>
          </a:r>
          <a:r>
            <a:rPr lang="ja-JP" altLang="en-US" b="1">
              <a:latin typeface="HG丸ｺﾞｼｯｸM-PRO"/>
              <a:ea typeface="HG丸ｺﾞｼｯｸM-PRO"/>
            </a:rPr>
            <a:t>する費用</a:t>
          </a:r>
          <a:endParaRPr lang="ja-JP" altLang="en-US" b="1">
            <a:latin typeface="HG丸ｺﾞｼｯｸM-PRO"/>
            <a:ea typeface="HG丸ｺﾞｼｯｸM-PRO"/>
          </a:endParaRPr>
        </a:p>
      </cdr:txBody>
    </cdr:sp>
  </cdr:relSizeAnchor>
  <cdr:relSizeAnchor xmlns:cdr="http://schemas.openxmlformats.org/drawingml/2006/chartDrawing">
    <cdr:from>
      <cdr:x>0.80500000000000005</cdr:x>
      <cdr:y>0.191</cdr:y>
    </cdr:from>
    <cdr:to>
      <cdr:x>0.84275</cdr:x>
      <cdr:y>0.35799999999999998</cdr:y>
    </cdr:to>
    <cdr:sp macro="" textlink="">
      <cdr:nvSpPr>
        <cdr:cNvPr id="12" name="直線 11"/>
        <cdr:cNvSpPr/>
      </cdr:nvSpPr>
      <cdr:spPr>
        <a:xfrm xmlns:a="http://schemas.openxmlformats.org/drawingml/2006/main" flipV="1">
          <a:off x="2699004" y="753179"/>
          <a:ext cx="126568" cy="658539"/>
        </a:xfrm>
        <a:prstGeom xmlns:a="http://schemas.openxmlformats.org/drawingml/2006/main" prst="line">
          <a:avLst/>
        </a:prstGeom>
        <a:ln xmlns:a="http://schemas.openxmlformats.org/drawingml/2006/main" w="19050">
          <a:headEnd type="none"/>
          <a:tailEnd type="non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sp>
  </cdr:relSizeAnchor>
  <cdr:relSizeAnchor xmlns:cdr="http://schemas.openxmlformats.org/drawingml/2006/chartDrawing">
    <cdr:from>
      <cdr:x>0.33474999999999999</cdr:x>
      <cdr:y>0.76724999999999999</cdr:y>
    </cdr:from>
    <cdr:to>
      <cdr:x>0.36375000000000002</cdr:x>
      <cdr:y>0.86650000000000005</cdr:y>
    </cdr:to>
    <cdr:sp macro="" textlink="">
      <cdr:nvSpPr>
        <cdr:cNvPr id="13" name="直線 12"/>
        <cdr:cNvSpPr/>
      </cdr:nvSpPr>
      <cdr:spPr>
        <a:xfrm xmlns:a="http://schemas.openxmlformats.org/drawingml/2006/main" flipV="1">
          <a:off x="1122349" y="3025535"/>
          <a:ext cx="97231" cy="391377"/>
        </a:xfrm>
        <a:prstGeom xmlns:a="http://schemas.openxmlformats.org/drawingml/2006/main" prst="line">
          <a:avLst/>
        </a:prstGeom>
        <a:ln xmlns:a="http://schemas.openxmlformats.org/drawingml/2006/main" w="19050">
          <a:headEnd type="none"/>
          <a:tailEnd type="non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sp>
  </cdr:relSizeAnchor>
  <cdr:relSizeAnchor xmlns:cdr="http://schemas.openxmlformats.org/drawingml/2006/chartDrawing">
    <cdr:from>
      <cdr:x>0.18875</cdr:x>
      <cdr:y>0.87375000000000003</cdr:y>
    </cdr:from>
    <cdr:to>
      <cdr:x>0.44800000000000001</cdr:x>
      <cdr:y>0.98299999999999998</cdr:y>
    </cdr:to>
    <cdr:sp macro="" textlink="">
      <cdr:nvSpPr>
        <cdr:cNvPr id="14" name="テキスト 13"/>
        <cdr:cNvSpPr txBox="1"/>
      </cdr:nvSpPr>
      <cdr:spPr>
        <a:xfrm xmlns:a="http://schemas.openxmlformats.org/drawingml/2006/main">
          <a:off x="632841" y="3445502"/>
          <a:ext cx="869213" cy="43081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b="1">
              <a:latin typeface="HG丸ｺﾞｼｯｸM-PRO"/>
              <a:ea typeface="HG丸ｺﾞｼｯｸM-PRO"/>
            </a:rPr>
            <a:t>施設の</a:t>
          </a:r>
          <a:r>
            <a:rPr lang="ja-JP" altLang="en-US" b="1">
              <a:latin typeface="HG丸ｺﾞｼｯｸM-PRO"/>
              <a:ea typeface="HG丸ｺﾞｼｯｸM-PRO"/>
            </a:rPr>
            <a:t>更新に</a:t>
          </a:r>
          <a:endParaRPr lang="ja-JP" altLang="en-US" b="1">
            <a:latin typeface="HG丸ｺﾞｼｯｸM-PRO"/>
            <a:ea typeface="HG丸ｺﾞｼｯｸM-PRO"/>
          </a:endParaRPr>
        </a:p>
        <a:p xmlns:a="http://schemas.openxmlformats.org/drawingml/2006/main">
          <a:pPr algn="ctr"/>
          <a:r>
            <a:rPr lang="ja-JP" altLang="en-US" b="1">
              <a:latin typeface="HG丸ｺﾞｼｯｸM-PRO"/>
              <a:ea typeface="HG丸ｺﾞｼｯｸM-PRO"/>
            </a:rPr>
            <a:t>備える費用</a:t>
          </a:r>
          <a:endParaRPr lang="ja-JP" altLang="en-US" b="1">
            <a:latin typeface="HG丸ｺﾞｼｯｸM-PRO"/>
            <a:ea typeface="HG丸ｺﾞｼｯｸM-PRO"/>
          </a:endParaRPr>
        </a:p>
      </cdr:txBody>
    </cdr:sp>
  </cdr:relSizeAnchor>
  <cdr:relSizeAnchor xmlns:cdr="http://schemas.openxmlformats.org/drawingml/2006/chartDrawing">
    <cdr:from>
      <cdr:x>0.19850000000000001</cdr:x>
      <cdr:y>0.249</cdr:y>
    </cdr:from>
    <cdr:to>
      <cdr:x>0.28325</cdr:x>
      <cdr:y>0.28425</cdr:y>
    </cdr:to>
    <cdr:sp macro="" textlink="">
      <cdr:nvSpPr>
        <cdr:cNvPr id="15" name="直線 14"/>
        <cdr:cNvSpPr/>
      </cdr:nvSpPr>
      <cdr:spPr>
        <a:xfrm xmlns:a="http://schemas.openxmlformats.org/drawingml/2006/main" flipH="1" flipV="1">
          <a:off x="665530" y="981894"/>
          <a:ext cx="284149" cy="139003"/>
        </a:xfrm>
        <a:prstGeom xmlns:a="http://schemas.openxmlformats.org/drawingml/2006/main" prst="line">
          <a:avLst/>
        </a:prstGeom>
        <a:ln xmlns:a="http://schemas.openxmlformats.org/drawingml/2006/main" w="19050">
          <a:headEnd type="none"/>
          <a:tailEnd type="non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sp>
  </cdr:relSizeAnchor>
  <cdr:relSizeAnchor xmlns:cdr="http://schemas.openxmlformats.org/drawingml/2006/chartDrawing">
    <cdr:from>
      <cdr:x>3.4750000000000003e-002</cdr:x>
      <cdr:y>0.19825000000000001</cdr:y>
    </cdr:from>
    <cdr:to>
      <cdr:x>0.29975000000000002</cdr:x>
      <cdr:y>0.26150000000000001</cdr:y>
    </cdr:to>
    <cdr:sp macro="" textlink="">
      <cdr:nvSpPr>
        <cdr:cNvPr id="16" name="テキスト 15"/>
        <cdr:cNvSpPr txBox="1"/>
      </cdr:nvSpPr>
      <cdr:spPr>
        <a:xfrm xmlns:a="http://schemas.openxmlformats.org/drawingml/2006/main">
          <a:off x="116509" y="781769"/>
          <a:ext cx="888492" cy="2494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b="1">
              <a:latin typeface="HG丸ｺﾞｼｯｸM-PRO"/>
              <a:ea typeface="HG丸ｺﾞｼｯｸM-PRO"/>
            </a:rPr>
            <a:t>借入金の</a:t>
          </a:r>
          <a:r>
            <a:rPr lang="ja-JP" altLang="en-US" b="1">
              <a:latin typeface="HG丸ｺﾞｼｯｸM-PRO"/>
              <a:ea typeface="HG丸ｺﾞｼｯｸM-PRO"/>
            </a:rPr>
            <a:t>返済</a:t>
          </a:r>
          <a:endParaRPr lang="ja-JP" altLang="en-US" b="1">
            <a:latin typeface="HG丸ｺﾞｼｯｸM-PRO"/>
            <a:ea typeface="HG丸ｺﾞｼｯｸM-PRO"/>
          </a:endParaRPr>
        </a:p>
      </cdr:txBody>
    </cdr:sp>
  </cdr:relSizeAnchor>
  <cdr:relSizeAnchor xmlns:cdr="http://schemas.openxmlformats.org/drawingml/2006/chartDrawing">
    <cdr:from>
      <cdr:x>0.42675000000000002</cdr:x>
      <cdr:y>0.13025</cdr:y>
    </cdr:from>
    <cdr:to>
      <cdr:x>0.47775000000000001</cdr:x>
      <cdr:y>0.19625000000000001</cdr:y>
    </cdr:to>
    <cdr:sp macro="" textlink="">
      <cdr:nvSpPr>
        <cdr:cNvPr id="17" name="直線 16"/>
        <cdr:cNvSpPr/>
      </cdr:nvSpPr>
      <cdr:spPr>
        <a:xfrm xmlns:a="http://schemas.openxmlformats.org/drawingml/2006/main" flipH="1" flipV="1">
          <a:off x="1430807" y="513621"/>
          <a:ext cx="170992" cy="260261"/>
        </a:xfrm>
        <a:prstGeom xmlns:a="http://schemas.openxmlformats.org/drawingml/2006/main" prst="line">
          <a:avLst/>
        </a:prstGeom>
        <a:ln xmlns:a="http://schemas.openxmlformats.org/drawingml/2006/main" w="19050">
          <a:headEnd type="none"/>
          <a:tailEnd type="non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sp>
  </cdr:relSizeAnchor>
  <cdr:relSizeAnchor xmlns:cdr="http://schemas.openxmlformats.org/drawingml/2006/chartDrawing">
    <cdr:from>
      <cdr:x>0.20599999999999999</cdr:x>
      <cdr:y>3.15e-002</cdr:y>
    </cdr:from>
    <cdr:to>
      <cdr:x>0.58074999999999999</cdr:x>
      <cdr:y>0.14249999999999999</cdr:y>
    </cdr:to>
    <cdr:sp macro="" textlink="">
      <cdr:nvSpPr>
        <cdr:cNvPr id="18" name="テキスト 17"/>
        <cdr:cNvSpPr txBox="1"/>
      </cdr:nvSpPr>
      <cdr:spPr>
        <a:xfrm xmlns:a="http://schemas.openxmlformats.org/drawingml/2006/main">
          <a:off x="690676" y="124215"/>
          <a:ext cx="1256461" cy="4377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rgbClr val="000000"/>
        </a:lnRef>
        <a:fillRef xmlns:a="http://schemas.openxmlformats.org/drawingml/2006/main" idx="0">
          <a:srgbClr val="000000"/>
        </a:fillRef>
        <a:effectRef xmlns:a="http://schemas.openxmlformats.org/drawingml/2006/main" idx="0">
          <a:srgbClr val="000000"/>
        </a:effectRef>
        <a:fontRef xmlns:a="http://schemas.openxmlformats.org/drawingml/2006/main" idx="minor">
          <a:schemeClr val="dk1"/>
        </a:fontRef>
      </cdr:style>
      <cdr:txBody>
        <a:bodyPr xmlns:a="http://schemas.openxmlformats.org/drawingml/2006/main" vertOverflow="clip" horzOverflow="clip" lIns="0" tIns="0" rIns="0" bIns="0"/>
        <a:lstStyle xmlns:a="http://schemas.openxmlformats.org/drawingml/2006/main"/>
        <a:p xmlns:a="http://schemas.openxmlformats.org/drawingml/2006/main">
          <a:pPr algn="ctr"/>
          <a:r>
            <a:rPr lang="ja-JP" altLang="en-US" b="1">
              <a:latin typeface="HG丸ｺﾞｼｯｸM-PRO"/>
              <a:ea typeface="HG丸ｺﾞｼｯｸM-PRO"/>
            </a:rPr>
            <a:t>料金の徴収，窓口サービスをする費用</a:t>
          </a:r>
          <a:endParaRPr lang="ja-JP" altLang="en-US" b="1">
            <a:latin typeface="HG丸ｺﾞｼｯｸM-PRO"/>
            <a:ea typeface="HG丸ｺﾞｼｯｸM-PRO"/>
          </a:endParaRPr>
        </a:p>
      </cdr:txBody>
    </cdr:sp>
  </cdr:relSizeAnchor>
</c:userShapes>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2242040" y="685800"/>
            <a:ext cx="2373924"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8" name="四角形 0"/>
          <p:cNvSpPr>
            <a:spLocks noGrp="1" noRot="1" noChangeAspect="1"/>
          </p:cNvSpPr>
          <p:nvPr>
            <p:ph type="sldImg" idx="2"/>
          </p:nvPr>
        </p:nvSpPr>
        <p:spPr>
          <a:prstGeom prst="rect">
            <a:avLst/>
          </a:prstGeom>
        </p:spPr>
        <p:txBody>
          <a:bodyPr/>
          <a:p>
            <a:endParaRPr kumimoji="1" lang="ja-JP" altLang="en-US"/>
          </a:p>
        </p:txBody>
      </p:sp>
      <p:sp>
        <p:nvSpPr>
          <p:cNvPr id="1129" name="四角形 0"/>
          <p:cNvSpPr>
            <a:spLocks noGrp="1"/>
          </p:cNvSpPr>
          <p:nvPr>
            <p:ph type="body" sz="quarter" idx="3"/>
          </p:nvPr>
        </p:nvSpPr>
        <p:spPr>
          <a:prstGeom prst="rect">
            <a:avLst/>
          </a:prstGeom>
        </p:spPr>
        <p:txBody>
          <a:bodyPr/>
          <a:p>
            <a:endParaRPr kumimoji="1" lang="ja-JP" altLang="en-US"/>
          </a:p>
        </p:txBody>
      </p:sp>
      <p:sp>
        <p:nvSpPr>
          <p:cNvPr id="1130"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342900" y="2387382"/>
            <a:ext cx="6172200" cy="19415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342900" y="4467613"/>
            <a:ext cx="6172200" cy="3328369"/>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342900" y="2508730"/>
            <a:ext cx="6172200" cy="61193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4972051" y="396700"/>
            <a:ext cx="1543051" cy="8231375"/>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342900" y="396700"/>
            <a:ext cx="4514851" cy="82313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342900" y="2508730"/>
            <a:ext cx="6172200" cy="618415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342900" y="4259590"/>
            <a:ext cx="6172200" cy="1525502"/>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342900" y="1711305"/>
            <a:ext cx="6172200" cy="2548285"/>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342900" y="2508732"/>
            <a:ext cx="2978088" cy="6119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3510009" y="2508732"/>
            <a:ext cx="3005091" cy="6119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342900" y="2217386"/>
            <a:ext cx="2978088" cy="9241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342900" y="3141486"/>
            <a:ext cx="2978088" cy="548658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3537012" y="2217386"/>
            <a:ext cx="2978088" cy="9241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3537012" y="3141486"/>
            <a:ext cx="2978088" cy="548658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342901" y="394405"/>
            <a:ext cx="2256235" cy="1678518"/>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2726923" y="394408"/>
            <a:ext cx="3545579" cy="8150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342901" y="2456723"/>
            <a:ext cx="2256235" cy="6171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344216" y="6773203"/>
            <a:ext cx="4114800" cy="818623"/>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344216" y="307151"/>
            <a:ext cx="4114800" cy="6324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344216" y="7657302"/>
            <a:ext cx="4114800" cy="97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p:bgPr>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1889829" y="9009451"/>
            <a:ext cx="3078343" cy="527404"/>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342900" y="604721"/>
            <a:ext cx="6172200" cy="143595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342900" y="2508730"/>
            <a:ext cx="6172200" cy="618415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342900" y="9009451"/>
            <a:ext cx="1411915" cy="527404"/>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5076183" y="9009451"/>
            <a:ext cx="1438917" cy="527404"/>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chart" Target="../charts/chart1.xml" /><Relationship Id="rId6" Type="http://schemas.openxmlformats.org/officeDocument/2006/relationships/slideLayout" Target="../slideLayouts/slideLayout2.xml" /><Relationship Id="rId7"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chart" Target="../charts/chart2.xml" /><Relationship Id="rId2" Type="http://schemas.openxmlformats.org/officeDocument/2006/relationships/image" Target="../media/image5.jpe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四角形 1911"/>
          <p:cNvSpPr/>
          <p:nvPr/>
        </p:nvSpPr>
        <p:spPr>
          <a:xfrm>
            <a:off x="214288" y="1281000"/>
            <a:ext cx="6434501" cy="573042"/>
          </a:xfrm>
          <a:prstGeom prst="rect">
            <a:avLst/>
          </a:prstGeom>
          <a:solidFill>
            <a:schemeClr val="bg1"/>
          </a:solidFill>
          <a:ln w="76200">
            <a:solidFill>
              <a:schemeClr val="bg1"/>
            </a:solidFill>
          </a:ln>
        </p:spPr>
        <p:txBody>
          <a:bodyPr lIns="0" tIns="0" rIns="0" bIns="0" anchor="ctr" anchorCtr="0">
            <a:normAutofit fontScale="92500"/>
          </a:bodyPr>
          <a:lst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a:lstStyle>
          <a:p>
            <a:pPr marL="0" indent="0" algn="ctr">
              <a:buNone/>
            </a:pPr>
            <a:r>
              <a:rPr kumimoji="1" lang="ja-JP" altLang="en-US" sz="2800">
                <a:solidFill>
                  <a:schemeClr val="tx1"/>
                </a:solidFill>
                <a:latin typeface="AR P丸ゴシック体E"/>
                <a:ea typeface="AR P丸ゴシック体E"/>
              </a:rPr>
              <a:t>知ってほしい！温泉供給事業の現状と課題</a:t>
            </a:r>
            <a:endParaRPr kumimoji="1" lang="ja-JP" altLang="en-US" sz="3000">
              <a:solidFill>
                <a:schemeClr val="tx1"/>
              </a:solidFill>
              <a:latin typeface="AR P丸ゴシック体E"/>
              <a:ea typeface="AR P丸ゴシック体E"/>
            </a:endParaRPr>
          </a:p>
        </p:txBody>
      </p:sp>
      <p:pic>
        <p:nvPicPr>
          <p:cNvPr id="1108" name="図 1912"/>
          <p:cNvPicPr>
            <a:picLocks noChangeAspect="1"/>
          </p:cNvPicPr>
          <p:nvPr/>
        </p:nvPicPr>
        <p:blipFill>
          <a:blip r:embed="rId1"/>
          <a:stretch>
            <a:fillRect/>
          </a:stretch>
        </p:blipFill>
        <p:spPr>
          <a:xfrm>
            <a:off x="5733000" y="68092"/>
            <a:ext cx="1055358" cy="1055358"/>
          </a:xfrm>
          <a:prstGeom prst="rect">
            <a:avLst/>
          </a:prstGeom>
        </p:spPr>
      </p:pic>
      <p:sp>
        <p:nvSpPr>
          <p:cNvPr id="1109" name="四角形 1913"/>
          <p:cNvSpPr>
            <a:spLocks noGrp="1"/>
          </p:cNvSpPr>
          <p:nvPr>
            <p:ph type="title"/>
          </p:nvPr>
        </p:nvSpPr>
        <p:spPr>
          <a:xfrm>
            <a:off x="0" y="0"/>
            <a:ext cx="6861258" cy="1123355"/>
          </a:xfrm>
          <a:prstGeom prst="rect">
            <a:avLst/>
          </a:prstGeom>
        </p:spPr>
        <p:txBody>
          <a:bodyPr anchor="ctr" anchorCtr="0">
            <a:normAutofit fontScale="90000"/>
          </a:bodyPr>
          <a:p>
            <a:pPr marL="108000" algn="l">
              <a:lnSpc>
                <a:spcPct val="100000"/>
              </a:lnSpc>
              <a:spcAft>
                <a:spcPts val="0"/>
              </a:spcAft>
            </a:pPr>
            <a:r>
              <a:rPr kumimoji="1" lang="ja-JP" altLang="en-US" sz="6000">
                <a:latin typeface="AR P丸ゴシック体E"/>
                <a:ea typeface="AR P丸ゴシック体E"/>
              </a:rPr>
              <a:t>指宿市の温泉事業</a:t>
            </a:r>
            <a:endParaRPr kumimoji="1" lang="ja-JP" altLang="en-US" sz="5400">
              <a:latin typeface="AR P丸ゴシック体E"/>
              <a:ea typeface="AR P丸ゴシック体E"/>
            </a:endParaRPr>
          </a:p>
          <a:p>
            <a:pPr marL="108000" algn="ctr">
              <a:lnSpc>
                <a:spcPct val="100000"/>
              </a:lnSpc>
              <a:spcAft>
                <a:spcPts val="0"/>
              </a:spcAft>
            </a:pPr>
            <a:r>
              <a:rPr kumimoji="1" lang="ja-JP" altLang="en-US" sz="2400">
                <a:latin typeface="AR P丸ゴシック体E"/>
                <a:ea typeface="AR P丸ゴシック体E"/>
              </a:rPr>
              <a:t>指宿市水道事業部　水道課</a:t>
            </a:r>
            <a:endParaRPr kumimoji="1" lang="ja-JP" altLang="en-US" sz="6000">
              <a:latin typeface="AR P丸ゴシック体E"/>
              <a:ea typeface="AR P丸ゴシック体E"/>
            </a:endParaRPr>
          </a:p>
        </p:txBody>
      </p:sp>
      <p:sp>
        <p:nvSpPr>
          <p:cNvPr id="1110" name="四角形 1916"/>
          <p:cNvSpPr/>
          <p:nvPr/>
        </p:nvSpPr>
        <p:spPr>
          <a:xfrm>
            <a:off x="214288" y="2322043"/>
            <a:ext cx="6436315" cy="2956828"/>
          </a:xfrm>
          <a:prstGeom prst="rect">
            <a:avLst/>
          </a:prstGeom>
          <a:solidFill>
            <a:schemeClr val="bg1"/>
          </a:solidFill>
          <a:ln w="76200">
            <a:solidFill>
              <a:schemeClr val="bg1"/>
            </a:solidFill>
          </a:ln>
        </p:spPr>
        <p:txBody>
          <a:bodyPr lIns="36000" tIns="72000" rIns="36000" bIns="0" numCol="1">
            <a:normAutofit/>
          </a:bodyPr>
          <a:lst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a:lstStyle>
          <a:p>
            <a:pPr marL="0" indent="0">
              <a:lnSpc>
                <a:spcPct val="100000"/>
              </a:lnSpc>
              <a:spcBef>
                <a:spcPts val="1500"/>
              </a:spcBef>
              <a:spcAft>
                <a:spcPts val="0"/>
              </a:spcAft>
              <a:buNone/>
            </a:pPr>
            <a:r>
              <a:rPr kumimoji="1" lang="ja-JP" altLang="en-US" sz="1600">
                <a:latin typeface="BIZ UDゴシック"/>
                <a:ea typeface="BIZ UDゴシック"/>
              </a:rPr>
              <a:t>　</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温泉を快適にお使いいただくために必要な施設の</a:t>
            </a:r>
            <a:endParaRPr kumimoji="1" lang="ja-JP" altLang="en-US" sz="1600">
              <a:latin typeface="BIZ UDゴシック"/>
              <a:ea typeface="BIZ UDゴシック"/>
            </a:endParaRPr>
          </a:p>
          <a:p>
            <a:pPr marL="0" indent="0">
              <a:lnSpc>
                <a:spcPct val="100000"/>
              </a:lnSpc>
              <a:spcBef>
                <a:spcPts val="0"/>
              </a:spcBef>
              <a:spcAft>
                <a:spcPts val="0"/>
              </a:spcAft>
              <a:buNone/>
            </a:pPr>
            <a:r>
              <a:rPr kumimoji="1" lang="ja-JP" altLang="en-US" sz="1400" b="0">
                <a:latin typeface="AR P丸ゴシック体E"/>
                <a:ea typeface="AR P丸ゴシック体E"/>
              </a:rPr>
              <a:t>整備と</a:t>
            </a:r>
            <a:r>
              <a:rPr kumimoji="1" lang="ja-JP" altLang="en-US" sz="1400" b="0">
                <a:latin typeface="AR P丸ゴシック体E"/>
                <a:ea typeface="AR P丸ゴシック体E"/>
              </a:rPr>
              <a:t>維持管理</a:t>
            </a:r>
            <a:r>
              <a:rPr kumimoji="1" lang="ja-JP" altLang="en-US" sz="1400" b="0">
                <a:latin typeface="AR P丸ゴシック体E"/>
                <a:ea typeface="AR P丸ゴシック体E"/>
              </a:rPr>
              <a:t>の</a:t>
            </a:r>
            <a:r>
              <a:rPr kumimoji="1" lang="ja-JP" altLang="en-US" sz="1400" b="0">
                <a:latin typeface="AR P丸ゴシック体E"/>
                <a:ea typeface="AR P丸ゴシック体E"/>
              </a:rPr>
              <a:t>経費</a:t>
            </a:r>
            <a:r>
              <a:rPr kumimoji="1" lang="ja-JP" altLang="en-US" sz="1400" b="0">
                <a:latin typeface="AR P丸ゴシック体E"/>
                <a:ea typeface="AR P丸ゴシック体E"/>
              </a:rPr>
              <a:t>は</a:t>
            </a:r>
            <a:r>
              <a:rPr kumimoji="1" lang="ja-JP" altLang="en-US" sz="1400" b="0">
                <a:latin typeface="AR P丸ゴシック体E"/>
                <a:ea typeface="AR P丸ゴシック体E"/>
              </a:rPr>
              <a:t>「</a:t>
            </a:r>
            <a:r>
              <a:rPr kumimoji="1" lang="ja-JP" altLang="en-US" sz="1400" b="0">
                <a:latin typeface="AR P丸ゴシック体E"/>
                <a:ea typeface="AR P丸ゴシック体E"/>
              </a:rPr>
              <a:t>税金</a:t>
            </a:r>
            <a:r>
              <a:rPr kumimoji="1" lang="ja-JP" altLang="en-US" sz="1400" b="0">
                <a:latin typeface="AR P丸ゴシック体E"/>
                <a:ea typeface="AR P丸ゴシック体E"/>
              </a:rPr>
              <a:t>」</a:t>
            </a:r>
            <a:r>
              <a:rPr kumimoji="1" lang="ja-JP" altLang="en-US" sz="1400" b="0">
                <a:latin typeface="AR P丸ゴシック体E"/>
                <a:ea typeface="AR P丸ゴシック体E"/>
              </a:rPr>
              <a:t>ではなく</a:t>
            </a:r>
            <a:r>
              <a:rPr kumimoji="1" lang="ja-JP" altLang="en-US" sz="1400" b="0">
                <a:latin typeface="AR P丸ゴシック体E"/>
                <a:ea typeface="AR P丸ゴシック体E"/>
              </a:rPr>
              <a:t>，</a:t>
            </a:r>
            <a:r>
              <a:rPr kumimoji="1" lang="ja-JP" altLang="en-US" sz="1600" b="0">
                <a:solidFill>
                  <a:srgbClr val="FF0000"/>
                </a:solidFill>
                <a:latin typeface="AR P丸ゴシック体E"/>
                <a:ea typeface="AR P丸ゴシック体E"/>
              </a:rPr>
              <a:t>皆さん</a:t>
            </a:r>
            <a:endParaRPr kumimoji="1" lang="ja-JP" altLang="en-US" sz="1600" b="0">
              <a:solidFill>
                <a:srgbClr val="FF0000"/>
              </a:solidFill>
              <a:latin typeface="AR P丸ゴシック体E"/>
              <a:ea typeface="AR P丸ゴシック体E"/>
            </a:endParaRPr>
          </a:p>
          <a:p>
            <a:pPr marL="0" indent="0">
              <a:lnSpc>
                <a:spcPct val="100000"/>
              </a:lnSpc>
              <a:spcBef>
                <a:spcPts val="0"/>
              </a:spcBef>
              <a:spcAft>
                <a:spcPts val="0"/>
              </a:spcAft>
              <a:buNone/>
            </a:pPr>
            <a:r>
              <a:rPr kumimoji="1" lang="ja-JP" altLang="en-US" sz="1600" b="0">
                <a:solidFill>
                  <a:srgbClr val="FF0000"/>
                </a:solidFill>
                <a:latin typeface="AR P丸ゴシック体E"/>
                <a:ea typeface="AR P丸ゴシック体E"/>
              </a:rPr>
              <a:t>から</a:t>
            </a:r>
            <a:r>
              <a:rPr kumimoji="1" lang="ja-JP" altLang="en-US" sz="1600" b="0">
                <a:solidFill>
                  <a:srgbClr val="FF0000"/>
                </a:solidFill>
                <a:latin typeface="AR P丸ゴシック体E"/>
                <a:ea typeface="AR P丸ゴシック体E"/>
              </a:rPr>
              <a:t>いただく</a:t>
            </a:r>
            <a:r>
              <a:rPr kumimoji="1" lang="ja-JP" altLang="en-US" sz="1600" b="0">
                <a:solidFill>
                  <a:srgbClr val="FF0000"/>
                </a:solidFill>
                <a:latin typeface="AR P丸ゴシック体E"/>
                <a:ea typeface="AR P丸ゴシック体E"/>
              </a:rPr>
              <a:t>「温泉使用料」で賄われています。</a:t>
            </a:r>
            <a:endParaRPr kumimoji="1" lang="ja-JP" altLang="en-US" sz="1400" b="0">
              <a:solidFill>
                <a:srgbClr val="FF0000"/>
              </a:solidFill>
              <a:latin typeface="AR P丸ゴシック体E"/>
              <a:ea typeface="AR P丸ゴシック体E"/>
            </a:endParaRPr>
          </a:p>
          <a:p>
            <a:pPr marL="0" indent="0">
              <a:lnSpc>
                <a:spcPct val="100000"/>
              </a:lnSpc>
              <a:spcBef>
                <a:spcPts val="0"/>
              </a:spcBef>
              <a:spcAft>
                <a:spcPts val="0"/>
              </a:spcAft>
              <a:buNone/>
            </a:pP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a:t>
            </a:r>
            <a:r>
              <a:rPr kumimoji="1" lang="ja-JP" altLang="en-US" sz="1400" b="0">
                <a:latin typeface="AR P丸ゴシック体E"/>
                <a:ea typeface="AR P丸ゴシック体E"/>
              </a:rPr>
              <a:t>しかし</a:t>
            </a:r>
            <a:r>
              <a:rPr kumimoji="1" lang="ja-JP" altLang="en-US" sz="1400" b="0">
                <a:latin typeface="AR P丸ゴシック体E"/>
                <a:ea typeface="AR P丸ゴシック体E"/>
              </a:rPr>
              <a:t>，人口減少により温泉使用料が減少する</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一方</a:t>
            </a:r>
            <a:r>
              <a:rPr kumimoji="1" lang="ja-JP" altLang="en-US" sz="1400" b="0">
                <a:latin typeface="AR P丸ゴシック体E"/>
                <a:ea typeface="AR P丸ゴシック体E"/>
              </a:rPr>
              <a:t>で</a:t>
            </a:r>
            <a:r>
              <a:rPr kumimoji="1" lang="ja-JP" altLang="en-US" sz="1400" b="0">
                <a:latin typeface="AR P丸ゴシック体E"/>
                <a:ea typeface="AR P丸ゴシック体E"/>
              </a:rPr>
              <a:t>，約８０年にわたる温泉供給で，</a:t>
            </a:r>
            <a:r>
              <a:rPr kumimoji="1" lang="ja-JP" altLang="en-US" sz="1400" b="0">
                <a:latin typeface="AR P丸ゴシック体E"/>
                <a:ea typeface="AR P丸ゴシック体E"/>
              </a:rPr>
              <a:t>施設の老朽</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化が進み，修繕等の費用が</a:t>
            </a:r>
            <a:r>
              <a:rPr kumimoji="1" lang="ja-JP" altLang="en-US" sz="1400" b="0">
                <a:latin typeface="AR P丸ゴシック体E"/>
                <a:ea typeface="AR P丸ゴシック体E"/>
              </a:rPr>
              <a:t>増加しています。</a:t>
            </a:r>
            <a:endParaRPr kumimoji="1" lang="ja-JP" altLang="en-US" sz="1400" b="0">
              <a:latin typeface="AR P丸ゴシック体E"/>
              <a:ea typeface="AR P丸ゴシック体E"/>
            </a:endParaRPr>
          </a:p>
          <a:p>
            <a:pPr marL="0" indent="0">
              <a:lnSpc>
                <a:spcPct val="100000"/>
              </a:lnSpc>
              <a:spcBef>
                <a:spcPts val="0"/>
              </a:spcBef>
              <a:spcAft>
                <a:spcPts val="0"/>
              </a:spcAft>
              <a:buNone/>
            </a:pP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a:t>
            </a:r>
            <a:r>
              <a:rPr kumimoji="1" lang="ja-JP" altLang="en-US" sz="1400" b="0">
                <a:latin typeface="AR P丸ゴシック体E"/>
                <a:ea typeface="AR P丸ゴシック体E"/>
              </a:rPr>
              <a:t>少なく</a:t>
            </a:r>
            <a:r>
              <a:rPr kumimoji="1" lang="ja-JP" altLang="en-US" sz="1400" b="0">
                <a:latin typeface="AR P丸ゴシック体E"/>
                <a:ea typeface="AR P丸ゴシック体E"/>
              </a:rPr>
              <a:t>なる</a:t>
            </a:r>
            <a:r>
              <a:rPr kumimoji="1" lang="ja-JP" altLang="en-US" sz="1400" b="0">
                <a:latin typeface="AR P丸ゴシック体E"/>
                <a:ea typeface="AR P丸ゴシック体E"/>
              </a:rPr>
              <a:t>収入</a:t>
            </a:r>
            <a:r>
              <a:rPr kumimoji="1" lang="ja-JP" altLang="en-US" sz="1400" b="0">
                <a:latin typeface="AR P丸ゴシック体E"/>
                <a:ea typeface="AR P丸ゴシック体E"/>
              </a:rPr>
              <a:t>，</a:t>
            </a:r>
            <a:r>
              <a:rPr kumimoji="1" lang="ja-JP" altLang="en-US" sz="1400" b="0">
                <a:latin typeface="AR P丸ゴシック体E"/>
                <a:ea typeface="AR P丸ゴシック体E"/>
              </a:rPr>
              <a:t>多くなる費用と収支の両面から</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温泉供給事業を取り巻く経営環境は，厳しい局面</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を迎えています。</a:t>
            </a:r>
            <a:endParaRPr kumimoji="1" lang="ja-JP" altLang="en-US" sz="1400" b="0">
              <a:latin typeface="AR P丸ゴシック体E"/>
              <a:ea typeface="AR P丸ゴシック体E"/>
            </a:endParaRPr>
          </a:p>
        </p:txBody>
      </p:sp>
      <p:sp>
        <p:nvSpPr>
          <p:cNvPr id="1111" name="図形 25"/>
          <p:cNvSpPr/>
          <p:nvPr/>
        </p:nvSpPr>
        <p:spPr>
          <a:xfrm>
            <a:off x="214375" y="2001000"/>
            <a:ext cx="5945656" cy="567537"/>
          </a:xfrm>
          <a:prstGeom prst="horizontalScroll">
            <a:avLst/>
          </a:prstGeom>
        </p:spPr>
        <p:style>
          <a:lnRef idx="2">
            <a:schemeClr val="accent2"/>
          </a:lnRef>
          <a:fillRef idx="1">
            <a:schemeClr val="lt1"/>
          </a:fillRef>
          <a:effectRef idx="0">
            <a:schemeClr val="accent2"/>
          </a:effectRef>
          <a:fontRef idx="minor">
            <a:schemeClr val="dk1"/>
          </a:fontRef>
        </p:style>
        <p:txBody>
          <a:bodyPr lIns="0" tIns="0" rIns="0" bIns="0" anchor="ctr"/>
          <a:p>
            <a:pPr algn="l">
              <a:defRPr lang="ja-JP" altLang="en-US"/>
            </a:pPr>
            <a:r>
              <a:rPr lang="ja-JP" altLang="en-US" sz="1400" b="0">
                <a:latin typeface="AR P丸ゴシック体E"/>
                <a:ea typeface="AR P丸ゴシック体E"/>
              </a:rPr>
              <a:t>　１．市の温泉供給事業は，皆さんからいただく温泉使用料</a:t>
            </a:r>
            <a:r>
              <a:rPr lang="ja-JP" altLang="en-US" sz="1400" b="0">
                <a:latin typeface="AR P丸ゴシック体E"/>
                <a:ea typeface="AR P丸ゴシック体E"/>
              </a:rPr>
              <a:t>で運営しています</a:t>
            </a:r>
            <a:endParaRPr lang="ja-JP" altLang="en-US" sz="1400" b="0">
              <a:latin typeface="AR P丸ゴシック体E"/>
              <a:ea typeface="AR P丸ゴシック体E"/>
            </a:endParaRPr>
          </a:p>
        </p:txBody>
      </p:sp>
      <p:grpSp>
        <p:nvGrpSpPr>
          <p:cNvPr id="1112" name="グループ 33"/>
          <p:cNvGrpSpPr/>
          <p:nvPr/>
        </p:nvGrpSpPr>
        <p:grpSpPr>
          <a:xfrm>
            <a:off x="4153840" y="2670521"/>
            <a:ext cx="2587160" cy="2515841"/>
            <a:chOff x="4057988" y="4168990"/>
            <a:chExt cx="2587160" cy="2515841"/>
          </a:xfrm>
        </p:grpSpPr>
        <p:pic>
          <p:nvPicPr>
            <p:cNvPr id="1113" name="図 16"/>
            <p:cNvPicPr>
              <a:picLocks noChangeAspect="1"/>
            </p:cNvPicPr>
            <p:nvPr/>
          </p:nvPicPr>
          <p:blipFill>
            <a:blip r:embed="rId2"/>
            <a:stretch>
              <a:fillRect/>
            </a:stretch>
          </p:blipFill>
          <p:spPr>
            <a:xfrm>
              <a:off x="4869035" y="4449035"/>
              <a:ext cx="791965" cy="791965"/>
            </a:xfrm>
            <a:prstGeom prst="rect">
              <a:avLst/>
            </a:prstGeom>
            <a:ln>
              <a:noFill/>
            </a:ln>
          </p:spPr>
        </p:pic>
        <p:pic>
          <p:nvPicPr>
            <p:cNvPr id="1114" name="図 17"/>
            <p:cNvPicPr>
              <a:picLocks noChangeAspect="1"/>
            </p:cNvPicPr>
            <p:nvPr/>
          </p:nvPicPr>
          <p:blipFill>
            <a:blip r:embed="rId3"/>
            <a:stretch>
              <a:fillRect/>
            </a:stretch>
          </p:blipFill>
          <p:spPr>
            <a:xfrm>
              <a:off x="5589000" y="5457000"/>
              <a:ext cx="791607" cy="791607"/>
            </a:xfrm>
            <a:prstGeom prst="rect">
              <a:avLst/>
            </a:prstGeom>
            <a:ln>
              <a:noFill/>
            </a:ln>
          </p:spPr>
        </p:pic>
        <p:pic>
          <p:nvPicPr>
            <p:cNvPr id="1115" name="図 18"/>
            <p:cNvPicPr>
              <a:picLocks noChangeAspect="1"/>
            </p:cNvPicPr>
            <p:nvPr/>
          </p:nvPicPr>
          <p:blipFill>
            <a:blip r:embed="rId4"/>
            <a:stretch>
              <a:fillRect/>
            </a:stretch>
          </p:blipFill>
          <p:spPr>
            <a:xfrm>
              <a:off x="4145634" y="5525634"/>
              <a:ext cx="795366" cy="795366"/>
            </a:xfrm>
            <a:prstGeom prst="rect">
              <a:avLst/>
            </a:prstGeom>
            <a:ln>
              <a:noFill/>
            </a:ln>
          </p:spPr>
        </p:pic>
        <p:sp>
          <p:nvSpPr>
            <p:cNvPr id="1116" name="図形 20"/>
            <p:cNvSpPr/>
            <p:nvPr/>
          </p:nvSpPr>
          <p:spPr>
            <a:xfrm>
              <a:off x="4935159" y="4168990"/>
              <a:ext cx="638897" cy="2080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anchor="ctr">
              <a:spAutoFit/>
            </a:bodyPr>
            <a:p>
              <a:pPr algn="ctr">
                <a:defRPr lang="ja-JP" altLang="en-US"/>
              </a:pPr>
              <a:r>
                <a:rPr lang="ja-JP" altLang="en-US" sz="1200" b="1">
                  <a:latin typeface="HG丸ｺﾞｼｯｸM-PRO"/>
                  <a:ea typeface="HG丸ｺﾞｼｯｸM-PRO"/>
                </a:rPr>
                <a:t>お客さま</a:t>
              </a:r>
              <a:endParaRPr lang="ja-JP" altLang="en-US" b="1">
                <a:latin typeface="HG丸ｺﾞｼｯｸM-PRO"/>
                <a:ea typeface="HG丸ｺﾞｼｯｸM-PRO"/>
              </a:endParaRPr>
            </a:p>
          </p:txBody>
        </p:sp>
        <p:sp>
          <p:nvSpPr>
            <p:cNvPr id="1117" name="テキスト 21"/>
            <p:cNvSpPr txBox="1"/>
            <p:nvPr/>
          </p:nvSpPr>
          <p:spPr>
            <a:xfrm>
              <a:off x="5729344" y="4603706"/>
              <a:ext cx="915804" cy="338554"/>
            </a:xfrm>
            <a:prstGeom prst="rect">
              <a:avLst/>
            </a:prstGeom>
          </p:spPr>
          <p:txBody>
            <a:bodyPr wrap="square" lIns="0" tIns="0" rIns="36000" bIns="0" anchor="ctr" anchorCtr="0">
              <a:spAutoFit/>
            </a:bodyPr>
            <a:p>
              <a:pPr>
                <a:defRPr lang="ja-JP" altLang="en-US"/>
              </a:pPr>
              <a:r>
                <a:rPr lang="ja-JP" altLang="en-US" sz="1100">
                  <a:latin typeface="HG丸ｺﾞｼｯｸM-PRO"/>
                  <a:ea typeface="HG丸ｺﾞｼｯｸM-PRO"/>
                </a:rPr>
                <a:t>温泉をご使用できます</a:t>
              </a:r>
              <a:endParaRPr lang="ja-JP" altLang="en-US">
                <a:latin typeface="HG丸ｺﾞｼｯｸM-PRO"/>
                <a:ea typeface="HG丸ｺﾞｼｯｸM-PRO"/>
              </a:endParaRPr>
            </a:p>
          </p:txBody>
        </p:sp>
        <p:sp>
          <p:nvSpPr>
            <p:cNvPr id="1118" name="テキスト 24"/>
            <p:cNvSpPr txBox="1"/>
            <p:nvPr/>
          </p:nvSpPr>
          <p:spPr>
            <a:xfrm>
              <a:off x="5609196" y="6177000"/>
              <a:ext cx="915804" cy="507831"/>
            </a:xfrm>
            <a:prstGeom prst="rect">
              <a:avLst/>
            </a:prstGeom>
          </p:spPr>
          <p:txBody>
            <a:bodyPr wrap="square" lIns="0" tIns="0" rIns="36000" bIns="0" anchor="ctr" anchorCtr="0">
              <a:spAutoFit/>
            </a:bodyPr>
            <a:p>
              <a:pPr>
                <a:defRPr lang="ja-JP" altLang="en-US"/>
              </a:pPr>
              <a:r>
                <a:rPr lang="ja-JP" altLang="en-US" sz="1100">
                  <a:latin typeface="HG丸ｺﾞｼｯｸM-PRO"/>
                  <a:ea typeface="HG丸ｺﾞｼｯｸM-PRO"/>
                </a:rPr>
                <a:t>温泉使用料をお支払い</a:t>
              </a:r>
              <a:endParaRPr lang="ja-JP" altLang="en-US">
                <a:latin typeface="HG丸ｺﾞｼｯｸM-PRO"/>
                <a:ea typeface="HG丸ｺﾞｼｯｸM-PRO"/>
              </a:endParaRPr>
            </a:p>
            <a:p>
              <a:pPr>
                <a:defRPr lang="ja-JP" altLang="en-US"/>
              </a:pPr>
              <a:r>
                <a:rPr lang="ja-JP" altLang="en-US" sz="1100">
                  <a:latin typeface="HG丸ｺﾞｼｯｸM-PRO"/>
                  <a:ea typeface="HG丸ｺﾞｼｯｸM-PRO"/>
                </a:rPr>
                <a:t>いただきます</a:t>
              </a:r>
              <a:endParaRPr lang="ja-JP" altLang="en-US" sz="1100">
                <a:latin typeface="HG丸ｺﾞｼｯｸM-PRO"/>
                <a:ea typeface="HG丸ｺﾞｼｯｸM-PRO"/>
              </a:endParaRPr>
            </a:p>
          </p:txBody>
        </p:sp>
        <p:sp>
          <p:nvSpPr>
            <p:cNvPr id="1119" name="図形 26"/>
            <p:cNvSpPr/>
            <p:nvPr/>
          </p:nvSpPr>
          <p:spPr>
            <a:xfrm>
              <a:off x="4057988" y="5372272"/>
              <a:ext cx="485329" cy="20833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anchor="ctr">
              <a:spAutoFit/>
            </a:bodyPr>
            <a:p>
              <a:pPr algn="ctr">
                <a:defRPr lang="ja-JP" altLang="en-US"/>
              </a:pPr>
              <a:r>
                <a:rPr lang="ja-JP" altLang="en-US" sz="1200" b="1">
                  <a:latin typeface="HG丸ｺﾞｼｯｸM-PRO"/>
                  <a:ea typeface="HG丸ｺﾞｼｯｸM-PRO"/>
                </a:rPr>
                <a:t>水道課</a:t>
              </a:r>
              <a:endParaRPr lang="ja-JP" altLang="en-US" b="1">
                <a:latin typeface="HG丸ｺﾞｼｯｸM-PRO"/>
                <a:ea typeface="HG丸ｺﾞｼｯｸM-PRO"/>
              </a:endParaRPr>
            </a:p>
          </p:txBody>
        </p:sp>
        <p:sp>
          <p:nvSpPr>
            <p:cNvPr id="1120" name="テキスト 27"/>
            <p:cNvSpPr txBox="1"/>
            <p:nvPr/>
          </p:nvSpPr>
          <p:spPr>
            <a:xfrm>
              <a:off x="4057988" y="6321000"/>
              <a:ext cx="1027507" cy="338554"/>
            </a:xfrm>
            <a:prstGeom prst="rect">
              <a:avLst/>
            </a:prstGeom>
          </p:spPr>
          <p:txBody>
            <a:bodyPr wrap="square" lIns="0" tIns="0" rIns="36000" bIns="0" anchor="ctr" anchorCtr="0">
              <a:spAutoFit/>
            </a:bodyPr>
            <a:p>
              <a:pPr>
                <a:defRPr lang="ja-JP" altLang="en-US"/>
              </a:pPr>
              <a:r>
                <a:rPr lang="ja-JP" altLang="en-US" sz="1100">
                  <a:latin typeface="HG丸ｺﾞｼｯｸM-PRO"/>
                  <a:ea typeface="HG丸ｺﾞｼｯｸM-PRO"/>
                </a:rPr>
                <a:t>施設の点検や</a:t>
              </a:r>
              <a:endParaRPr lang="ja-JP" altLang="en-US" sz="1100">
                <a:latin typeface="HG丸ｺﾞｼｯｸM-PRO"/>
                <a:ea typeface="HG丸ｺﾞｼｯｸM-PRO"/>
              </a:endParaRPr>
            </a:p>
            <a:p>
              <a:pPr>
                <a:defRPr lang="ja-JP" altLang="en-US"/>
              </a:pPr>
              <a:r>
                <a:rPr lang="ja-JP" altLang="en-US" sz="1100">
                  <a:latin typeface="HG丸ｺﾞｼｯｸM-PRO"/>
                  <a:ea typeface="HG丸ｺﾞｼｯｸM-PRO"/>
                </a:rPr>
                <a:t>整備を行います</a:t>
              </a:r>
              <a:endParaRPr lang="ja-JP" altLang="en-US" sz="1100">
                <a:latin typeface="HG丸ｺﾞｼｯｸM-PRO"/>
                <a:ea typeface="HG丸ｺﾞｼｯｸM-PRO"/>
              </a:endParaRPr>
            </a:p>
          </p:txBody>
        </p:sp>
        <p:sp>
          <p:nvSpPr>
            <p:cNvPr id="1121" name="図形 29"/>
            <p:cNvSpPr/>
            <p:nvPr/>
          </p:nvSpPr>
          <p:spPr>
            <a:xfrm rot="840000">
              <a:off x="5261861" y="5090479"/>
              <a:ext cx="624391" cy="714261"/>
            </a:xfrm>
            <a:prstGeom prst="circularArrow">
              <a:avLst>
                <a:gd name="adj1" fmla="val 12500"/>
                <a:gd name="adj2" fmla="val 1142319"/>
                <a:gd name="adj3" fmla="val 20457680"/>
                <a:gd name="adj4" fmla="val 16574515"/>
                <a:gd name="adj5" fmla="val 13246"/>
              </a:avLst>
            </a:prstGeom>
          </p:spPr>
          <p:style>
            <a:lnRef idx="2">
              <a:schemeClr val="dk1">
                <a:shade val="50000"/>
              </a:schemeClr>
            </a:lnRef>
            <a:fillRef idx="1">
              <a:schemeClr val="dk1"/>
            </a:fillRef>
            <a:effectRef idx="0">
              <a:schemeClr val="dk1"/>
            </a:effectRef>
            <a:fontRef idx="minor">
              <a:schemeClr val="lt1"/>
            </a:fontRef>
          </p:style>
          <p:txBody>
            <a:bodyPr anchor="ctr"/>
            <a:p>
              <a:pPr algn="ctr">
                <a:defRPr lang="ja-JP" altLang="en-US"/>
              </a:pPr>
              <a:endParaRPr lang="ja-JP" altLang="en-US"/>
            </a:p>
          </p:txBody>
        </p:sp>
        <p:sp>
          <p:nvSpPr>
            <p:cNvPr id="1122" name="図形 31"/>
            <p:cNvSpPr/>
            <p:nvPr/>
          </p:nvSpPr>
          <p:spPr>
            <a:xfrm rot="7560000">
              <a:off x="4948137" y="5274321"/>
              <a:ext cx="624391" cy="714261"/>
            </a:xfrm>
            <a:prstGeom prst="circularArrow">
              <a:avLst>
                <a:gd name="adj1" fmla="val 12500"/>
                <a:gd name="adj2" fmla="val 1142319"/>
                <a:gd name="adj3" fmla="val 20457680"/>
                <a:gd name="adj4" fmla="val 16574515"/>
                <a:gd name="adj5" fmla="val 13246"/>
              </a:avLst>
            </a:prstGeom>
          </p:spPr>
          <p:style>
            <a:lnRef idx="2">
              <a:schemeClr val="dk1">
                <a:shade val="50000"/>
              </a:schemeClr>
            </a:lnRef>
            <a:fillRef idx="1">
              <a:schemeClr val="dk1"/>
            </a:fillRef>
            <a:effectRef idx="0">
              <a:schemeClr val="dk1"/>
            </a:effectRef>
            <a:fontRef idx="minor">
              <a:schemeClr val="lt1"/>
            </a:fontRef>
          </p:style>
          <p:txBody>
            <a:bodyPr anchor="ctr"/>
            <a:p>
              <a:pPr algn="ctr">
                <a:defRPr lang="ja-JP" altLang="en-US"/>
              </a:pPr>
              <a:endParaRPr lang="ja-JP" altLang="en-US"/>
            </a:p>
          </p:txBody>
        </p:sp>
        <p:sp>
          <p:nvSpPr>
            <p:cNvPr id="1123" name="図形 32"/>
            <p:cNvSpPr/>
            <p:nvPr/>
          </p:nvSpPr>
          <p:spPr>
            <a:xfrm rot="14760000">
              <a:off x="4633012" y="5015594"/>
              <a:ext cx="624391" cy="714261"/>
            </a:xfrm>
            <a:prstGeom prst="circularArrow">
              <a:avLst>
                <a:gd name="adj1" fmla="val 12500"/>
                <a:gd name="adj2" fmla="val 1142319"/>
                <a:gd name="adj3" fmla="val 20457680"/>
                <a:gd name="adj4" fmla="val 16574515"/>
                <a:gd name="adj5" fmla="val 13246"/>
              </a:avLst>
            </a:prstGeom>
          </p:spPr>
          <p:style>
            <a:lnRef idx="2">
              <a:schemeClr val="dk1">
                <a:shade val="50000"/>
              </a:schemeClr>
            </a:lnRef>
            <a:fillRef idx="1">
              <a:schemeClr val="dk1"/>
            </a:fillRef>
            <a:effectRef idx="0">
              <a:schemeClr val="dk1"/>
            </a:effectRef>
            <a:fontRef idx="minor">
              <a:schemeClr val="lt1"/>
            </a:fontRef>
          </p:style>
          <p:txBody>
            <a:bodyPr anchor="ctr"/>
            <a:p>
              <a:pPr algn="ctr">
                <a:defRPr lang="ja-JP" altLang="en-US"/>
              </a:pPr>
              <a:endParaRPr lang="ja-JP" altLang="en-US"/>
            </a:p>
          </p:txBody>
        </p:sp>
      </p:grpSp>
      <p:sp>
        <p:nvSpPr>
          <p:cNvPr id="1124" name="四角形 44"/>
          <p:cNvSpPr/>
          <p:nvPr/>
        </p:nvSpPr>
        <p:spPr>
          <a:xfrm>
            <a:off x="214290" y="5816163"/>
            <a:ext cx="6436315" cy="3816837"/>
          </a:xfrm>
          <a:prstGeom prst="rect">
            <a:avLst/>
          </a:prstGeom>
          <a:solidFill>
            <a:schemeClr val="bg1"/>
          </a:solidFill>
          <a:ln w="76200">
            <a:solidFill>
              <a:schemeClr val="bg1"/>
            </a:solidFill>
          </a:ln>
        </p:spPr>
        <p:txBody>
          <a:bodyPr lIns="36000" tIns="72000" rIns="36000" bIns="0" numCol="1">
            <a:normAutofit/>
          </a:bodyPr>
          <a:lst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a:lstStyle>
          <a:p>
            <a:pPr marL="0" indent="0">
              <a:lnSpc>
                <a:spcPct val="100000"/>
              </a:lnSpc>
              <a:spcBef>
                <a:spcPts val="1500"/>
              </a:spcBef>
              <a:spcAft>
                <a:spcPts val="0"/>
              </a:spcAft>
              <a:buNone/>
            </a:pPr>
            <a:r>
              <a:rPr kumimoji="1" lang="ja-JP" altLang="en-US" sz="1600">
                <a:latin typeface="BIZ UDゴシック"/>
                <a:ea typeface="BIZ UDゴシック"/>
              </a:rPr>
              <a:t>　</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皆さんからいただく「温泉使用料」の</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600" b="0">
                <a:solidFill>
                  <a:srgbClr val="FF0000"/>
                </a:solidFill>
                <a:latin typeface="AR P丸ゴシック体E"/>
                <a:ea typeface="AR P丸ゴシック体E"/>
              </a:rPr>
              <a:t>約</a:t>
            </a:r>
            <a:r>
              <a:rPr kumimoji="1" lang="ja-JP" altLang="en-US" sz="1600" b="0">
                <a:solidFill>
                  <a:srgbClr val="FF0000"/>
                </a:solidFill>
                <a:latin typeface="AR P丸ゴシック体E"/>
                <a:ea typeface="AR P丸ゴシック体E"/>
              </a:rPr>
              <a:t>８</a:t>
            </a:r>
            <a:r>
              <a:rPr kumimoji="1" lang="ja-JP" altLang="en-US" sz="1600" b="0">
                <a:solidFill>
                  <a:srgbClr val="FF0000"/>
                </a:solidFill>
                <a:latin typeface="AR P丸ゴシック体E"/>
                <a:ea typeface="AR P丸ゴシック体E"/>
              </a:rPr>
              <a:t>割</a:t>
            </a:r>
            <a:r>
              <a:rPr kumimoji="1" lang="ja-JP" altLang="en-US" sz="1800" b="0">
                <a:latin typeface="AR P丸ゴシック体E"/>
                <a:ea typeface="AR P丸ゴシック体E"/>
              </a:rPr>
              <a:t> </a:t>
            </a:r>
            <a:r>
              <a:rPr kumimoji="1" lang="ja-JP" altLang="en-US" sz="1400" b="0">
                <a:latin typeface="AR P丸ゴシック体E"/>
                <a:ea typeface="AR P丸ゴシック体E"/>
              </a:rPr>
              <a:t>は </a:t>
            </a:r>
            <a:r>
              <a:rPr kumimoji="1" lang="ja-JP" altLang="en-US" sz="1600" b="0">
                <a:solidFill>
                  <a:srgbClr val="FF0000"/>
                </a:solidFill>
                <a:latin typeface="AR P丸ゴシック体E"/>
                <a:ea typeface="AR P丸ゴシック体E"/>
              </a:rPr>
              <a:t>施設のため</a:t>
            </a:r>
            <a:r>
              <a:rPr kumimoji="1" lang="ja-JP" altLang="en-US" sz="1400" b="0">
                <a:latin typeface="AR P丸ゴシック体E"/>
                <a:ea typeface="AR P丸ゴシック体E"/>
              </a:rPr>
              <a:t>に使われています。</a:t>
            </a:r>
            <a:endParaRPr kumimoji="1" lang="ja-JP" altLang="en-US" sz="1400" b="0">
              <a:latin typeface="AR P丸ゴシック体E"/>
              <a:ea typeface="AR P丸ゴシック体E"/>
            </a:endParaRPr>
          </a:p>
          <a:p>
            <a:pPr marL="0" indent="0">
              <a:lnSpc>
                <a:spcPct val="100000"/>
              </a:lnSpc>
              <a:spcBef>
                <a:spcPts val="0"/>
              </a:spcBef>
              <a:spcAft>
                <a:spcPts val="0"/>
              </a:spcAft>
              <a:buNone/>
            </a:pP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施設の老朽化による修繕費や電気料の</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変動により，大幅な削減が難しい状況の中，</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「温泉使用料収入」内で賄うよう，経費削減</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に</a:t>
            </a:r>
            <a:r>
              <a:rPr kumimoji="1" lang="ja-JP" altLang="en-US" sz="1400" b="0">
                <a:latin typeface="AR P丸ゴシック体E"/>
                <a:ea typeface="AR P丸ゴシック体E"/>
              </a:rPr>
              <a:t>努めて</a:t>
            </a:r>
            <a:r>
              <a:rPr kumimoji="1" lang="ja-JP" altLang="en-US" sz="1400" b="0">
                <a:latin typeface="AR P丸ゴシック体E"/>
                <a:ea typeface="AR P丸ゴシック体E"/>
              </a:rPr>
              <a:t>います。</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a:t>
            </a:r>
            <a:endParaRPr kumimoji="1" lang="ja-JP" altLang="en-US" sz="1400" b="0">
              <a:latin typeface="AR P丸ゴシック体E"/>
              <a:ea typeface="AR P丸ゴシック体E"/>
            </a:endParaRPr>
          </a:p>
          <a:p>
            <a:pPr marL="0" indent="0">
              <a:lnSpc>
                <a:spcPct val="100000"/>
              </a:lnSpc>
              <a:spcBef>
                <a:spcPts val="0"/>
              </a:spcBef>
              <a:spcAft>
                <a:spcPts val="0"/>
              </a:spcAft>
              <a:buNone/>
            </a:pPr>
            <a:r>
              <a:rPr kumimoji="1" lang="ja-JP" altLang="en-US" sz="1400" b="0">
                <a:latin typeface="AR P丸ゴシック体E"/>
                <a:ea typeface="AR P丸ゴシック体E"/>
              </a:rPr>
              <a:t>　　</a:t>
            </a:r>
            <a:r>
              <a:rPr kumimoji="1" lang="ja-JP" altLang="en-US" sz="1300" b="0">
                <a:latin typeface="AR P丸ゴシック体E"/>
                <a:ea typeface="AR P丸ゴシック体E"/>
              </a:rPr>
              <a:t>◆施設を維持・管理する費用</a:t>
            </a:r>
            <a:endParaRPr kumimoji="1" lang="ja-JP" altLang="en-US" sz="1300" b="0">
              <a:latin typeface="AR P丸ゴシック体E"/>
              <a:ea typeface="AR P丸ゴシック体E"/>
            </a:endParaRPr>
          </a:p>
          <a:p>
            <a:pPr marL="0" indent="0">
              <a:lnSpc>
                <a:spcPct val="100000"/>
              </a:lnSpc>
              <a:spcBef>
                <a:spcPts val="0"/>
              </a:spcBef>
              <a:spcAft>
                <a:spcPts val="0"/>
              </a:spcAft>
              <a:buNone/>
            </a:pPr>
            <a:r>
              <a:rPr kumimoji="1" lang="ja-JP" altLang="en-US" sz="1300" b="0">
                <a:latin typeface="AR P丸ゴシック体E"/>
                <a:ea typeface="AR P丸ゴシック体E"/>
              </a:rPr>
              <a:t>　</a:t>
            </a:r>
            <a:r>
              <a:rPr kumimoji="1" lang="ja-JP" altLang="en-US" sz="1300" b="0">
                <a:latin typeface="AR P丸ゴシック体E"/>
                <a:ea typeface="AR P丸ゴシック体E"/>
              </a:rPr>
              <a:t>　　　・泉源や配湯施設の点検</a:t>
            </a:r>
            <a:endParaRPr kumimoji="1" lang="ja-JP" altLang="en-US" sz="1300" b="0">
              <a:latin typeface="AR P丸ゴシック体E"/>
              <a:ea typeface="AR P丸ゴシック体E"/>
            </a:endParaRPr>
          </a:p>
          <a:p>
            <a:pPr marL="0" indent="0">
              <a:lnSpc>
                <a:spcPct val="100000"/>
              </a:lnSpc>
              <a:spcBef>
                <a:spcPts val="0"/>
              </a:spcBef>
              <a:spcAft>
                <a:spcPts val="0"/>
              </a:spcAft>
              <a:buNone/>
            </a:pPr>
            <a:r>
              <a:rPr kumimoji="1" lang="ja-JP" altLang="en-US" sz="1300" b="0">
                <a:latin typeface="AR P丸ゴシック体E"/>
                <a:ea typeface="AR P丸ゴシック体E"/>
              </a:rPr>
              <a:t>　</a:t>
            </a:r>
            <a:r>
              <a:rPr kumimoji="1" lang="ja-JP" altLang="en-US" sz="1300" b="0">
                <a:latin typeface="AR P丸ゴシック体E"/>
                <a:ea typeface="AR P丸ゴシック体E"/>
              </a:rPr>
              <a:t>　　　・施設や給湯管の修繕</a:t>
            </a:r>
            <a:endParaRPr kumimoji="1" lang="ja-JP" altLang="en-US" sz="1300" b="0">
              <a:latin typeface="AR P丸ゴシック体E"/>
              <a:ea typeface="AR P丸ゴシック体E"/>
            </a:endParaRPr>
          </a:p>
          <a:p>
            <a:pPr marL="0" indent="0">
              <a:lnSpc>
                <a:spcPct val="100000"/>
              </a:lnSpc>
              <a:spcBef>
                <a:spcPts val="0"/>
              </a:spcBef>
              <a:spcAft>
                <a:spcPts val="0"/>
              </a:spcAft>
              <a:buNone/>
            </a:pPr>
            <a:r>
              <a:rPr kumimoji="1" lang="ja-JP" altLang="en-US" sz="1300" b="0">
                <a:latin typeface="AR P丸ゴシック体E"/>
                <a:ea typeface="AR P丸ゴシック体E"/>
              </a:rPr>
              <a:t>　</a:t>
            </a:r>
            <a:r>
              <a:rPr kumimoji="1" lang="ja-JP" altLang="en-US" sz="1300" b="0">
                <a:latin typeface="AR P丸ゴシック体E"/>
                <a:ea typeface="AR P丸ゴシック体E"/>
              </a:rPr>
              <a:t>　</a:t>
            </a:r>
            <a:r>
              <a:rPr kumimoji="1" lang="ja-JP" altLang="en-US" sz="1300" b="0">
                <a:latin typeface="AR P丸ゴシック体E"/>
                <a:ea typeface="AR P丸ゴシック体E"/>
              </a:rPr>
              <a:t>　　</a:t>
            </a:r>
            <a:r>
              <a:rPr kumimoji="1" lang="ja-JP" altLang="en-US" sz="1300" b="0">
                <a:latin typeface="AR P丸ゴシック体E"/>
                <a:ea typeface="AR P丸ゴシック体E"/>
              </a:rPr>
              <a:t>・</a:t>
            </a:r>
            <a:r>
              <a:rPr kumimoji="1" lang="ja-JP" altLang="en-US" sz="1300" b="0">
                <a:latin typeface="AR P丸ゴシック体E"/>
                <a:ea typeface="AR P丸ゴシック体E"/>
              </a:rPr>
              <a:t>ポンプ</a:t>
            </a:r>
            <a:r>
              <a:rPr kumimoji="1" lang="ja-JP" altLang="en-US" sz="1300" b="0">
                <a:latin typeface="AR P丸ゴシック体E"/>
                <a:ea typeface="AR P丸ゴシック体E"/>
              </a:rPr>
              <a:t>など</a:t>
            </a:r>
            <a:r>
              <a:rPr kumimoji="1" lang="ja-JP" altLang="en-US" sz="1300" b="0">
                <a:latin typeface="AR P丸ゴシック体E"/>
                <a:ea typeface="AR P丸ゴシック体E"/>
              </a:rPr>
              <a:t>の電気料</a:t>
            </a:r>
            <a:endParaRPr kumimoji="1" lang="ja-JP" altLang="en-US" sz="1300" b="0">
              <a:latin typeface="AR P丸ゴシック体E"/>
              <a:ea typeface="AR P丸ゴシック体E"/>
            </a:endParaRPr>
          </a:p>
          <a:p>
            <a:pPr marL="0" indent="0">
              <a:lnSpc>
                <a:spcPct val="100000"/>
              </a:lnSpc>
              <a:spcBef>
                <a:spcPts val="0"/>
              </a:spcBef>
              <a:spcAft>
                <a:spcPts val="0"/>
              </a:spcAft>
              <a:buNone/>
            </a:pPr>
            <a:endParaRPr kumimoji="1" lang="ja-JP" altLang="en-US" sz="1300" b="0">
              <a:latin typeface="AR P丸ゴシック体E"/>
              <a:ea typeface="AR P丸ゴシック体E"/>
            </a:endParaRPr>
          </a:p>
          <a:p>
            <a:pPr marL="0" indent="0">
              <a:lnSpc>
                <a:spcPct val="100000"/>
              </a:lnSpc>
              <a:spcBef>
                <a:spcPts val="0"/>
              </a:spcBef>
              <a:spcAft>
                <a:spcPts val="0"/>
              </a:spcAft>
              <a:buNone/>
            </a:pPr>
            <a:r>
              <a:rPr kumimoji="1" lang="ja-JP" altLang="en-US" sz="1300" b="0">
                <a:latin typeface="AR P丸ゴシック体E"/>
                <a:ea typeface="AR P丸ゴシック体E"/>
              </a:rPr>
              <a:t>　　</a:t>
            </a:r>
            <a:r>
              <a:rPr kumimoji="1" lang="ja-JP" altLang="en-US" sz="1300" b="0">
                <a:latin typeface="AR P丸ゴシック体E"/>
                <a:ea typeface="AR P丸ゴシック体E"/>
              </a:rPr>
              <a:t>◆</a:t>
            </a:r>
            <a:r>
              <a:rPr kumimoji="1" lang="ja-JP" altLang="en-US" sz="1300" b="0">
                <a:latin typeface="AR P丸ゴシック体E"/>
                <a:ea typeface="AR P丸ゴシック体E"/>
              </a:rPr>
              <a:t>施設</a:t>
            </a:r>
            <a:r>
              <a:rPr kumimoji="1" lang="ja-JP" altLang="en-US" sz="1300" b="0">
                <a:latin typeface="AR P丸ゴシック体E"/>
                <a:ea typeface="AR P丸ゴシック体E"/>
              </a:rPr>
              <a:t>の</a:t>
            </a:r>
            <a:r>
              <a:rPr kumimoji="1" lang="ja-JP" altLang="en-US" sz="1300" b="0">
                <a:latin typeface="AR P丸ゴシック体E"/>
                <a:ea typeface="AR P丸ゴシック体E"/>
              </a:rPr>
              <a:t>更新</a:t>
            </a:r>
            <a:r>
              <a:rPr kumimoji="1" lang="ja-JP" altLang="en-US" sz="1300" b="0">
                <a:latin typeface="AR P丸ゴシック体E"/>
                <a:ea typeface="AR P丸ゴシック体E"/>
              </a:rPr>
              <a:t>に</a:t>
            </a:r>
            <a:r>
              <a:rPr kumimoji="1" lang="ja-JP" altLang="en-US" sz="1300" b="0">
                <a:latin typeface="AR P丸ゴシック体E"/>
                <a:ea typeface="AR P丸ゴシック体E"/>
              </a:rPr>
              <a:t>備える</a:t>
            </a:r>
            <a:r>
              <a:rPr kumimoji="1" lang="ja-JP" altLang="en-US" sz="1300" b="0">
                <a:latin typeface="AR P丸ゴシック体E"/>
                <a:ea typeface="AR P丸ゴシック体E"/>
              </a:rPr>
              <a:t>費用</a:t>
            </a:r>
            <a:endParaRPr kumimoji="1" lang="ja-JP" altLang="en-US" sz="1300" b="0">
              <a:latin typeface="AR P丸ゴシック体E"/>
              <a:ea typeface="AR P丸ゴシック体E"/>
            </a:endParaRPr>
          </a:p>
          <a:p>
            <a:pPr marL="0" indent="0">
              <a:lnSpc>
                <a:spcPct val="100000"/>
              </a:lnSpc>
              <a:spcBef>
                <a:spcPts val="0"/>
              </a:spcBef>
              <a:spcAft>
                <a:spcPts val="0"/>
              </a:spcAft>
              <a:buNone/>
            </a:pPr>
            <a:r>
              <a:rPr kumimoji="1" lang="ja-JP" altLang="en-US" sz="1300" b="0">
                <a:latin typeface="AR P丸ゴシック体E"/>
                <a:ea typeface="AR P丸ゴシック体E"/>
              </a:rPr>
              <a:t>　</a:t>
            </a:r>
            <a:r>
              <a:rPr kumimoji="1" lang="ja-JP" altLang="en-US" sz="1300" b="0">
                <a:latin typeface="AR P丸ゴシック体E"/>
                <a:ea typeface="AR P丸ゴシック体E"/>
              </a:rPr>
              <a:t>　　　・更新計画の作成委託</a:t>
            </a:r>
            <a:endParaRPr kumimoji="1" lang="ja-JP" altLang="en-US" sz="1300" b="0">
              <a:latin typeface="AR P丸ゴシック体E"/>
              <a:ea typeface="AR P丸ゴシック体E"/>
            </a:endParaRPr>
          </a:p>
          <a:p>
            <a:pPr marL="0" indent="0">
              <a:lnSpc>
                <a:spcPct val="100000"/>
              </a:lnSpc>
              <a:spcBef>
                <a:spcPts val="0"/>
              </a:spcBef>
              <a:spcAft>
                <a:spcPts val="0"/>
              </a:spcAft>
              <a:buNone/>
            </a:pPr>
            <a:r>
              <a:rPr kumimoji="1" lang="ja-JP" altLang="en-US" sz="1300" b="0">
                <a:latin typeface="AR P丸ゴシック体E"/>
                <a:ea typeface="AR P丸ゴシック体E"/>
              </a:rPr>
              <a:t>　</a:t>
            </a:r>
            <a:r>
              <a:rPr kumimoji="1" lang="ja-JP" altLang="en-US" sz="1300" b="0">
                <a:latin typeface="AR P丸ゴシック体E"/>
                <a:ea typeface="AR P丸ゴシック体E"/>
              </a:rPr>
              <a:t>　</a:t>
            </a:r>
            <a:r>
              <a:rPr kumimoji="1" lang="ja-JP" altLang="en-US" sz="1300" b="0">
                <a:latin typeface="AR P丸ゴシック体E"/>
                <a:ea typeface="AR P丸ゴシック体E"/>
              </a:rPr>
              <a:t>　　</a:t>
            </a:r>
            <a:r>
              <a:rPr kumimoji="1" lang="ja-JP" altLang="en-US" sz="1300" b="0">
                <a:latin typeface="AR P丸ゴシック体E"/>
                <a:ea typeface="AR P丸ゴシック体E"/>
              </a:rPr>
              <a:t>・</a:t>
            </a:r>
            <a:r>
              <a:rPr kumimoji="1" lang="ja-JP" altLang="en-US" sz="1300" b="0">
                <a:latin typeface="AR P丸ゴシック体E"/>
                <a:ea typeface="AR P丸ゴシック体E"/>
              </a:rPr>
              <a:t>減価償却費</a:t>
            </a:r>
            <a:r>
              <a:rPr kumimoji="1" lang="ja-JP" altLang="en-US" sz="1300" b="0">
                <a:latin typeface="AR P丸ゴシック体E"/>
                <a:ea typeface="AR P丸ゴシック体E"/>
              </a:rPr>
              <a:t>など</a:t>
            </a:r>
            <a:endParaRPr kumimoji="1" lang="ja-JP" altLang="en-US" sz="1300" b="0">
              <a:latin typeface="AR P丸ゴシック体E"/>
              <a:ea typeface="AR P丸ゴシック体E"/>
            </a:endParaRPr>
          </a:p>
        </p:txBody>
      </p:sp>
      <p:sp>
        <p:nvSpPr>
          <p:cNvPr id="1125" name="図形 43"/>
          <p:cNvSpPr/>
          <p:nvPr/>
        </p:nvSpPr>
        <p:spPr>
          <a:xfrm>
            <a:off x="215384" y="5537463"/>
            <a:ext cx="3092587" cy="567537"/>
          </a:xfrm>
          <a:prstGeom prst="horizontalScroll">
            <a:avLst/>
          </a:prstGeom>
        </p:spPr>
        <p:style>
          <a:lnRef idx="2">
            <a:schemeClr val="accent2"/>
          </a:lnRef>
          <a:fillRef idx="1">
            <a:schemeClr val="lt1"/>
          </a:fillRef>
          <a:effectRef idx="0">
            <a:schemeClr val="accent2"/>
          </a:effectRef>
          <a:fontRef idx="minor">
            <a:schemeClr val="dk1"/>
          </a:fontRef>
        </p:style>
        <p:txBody>
          <a:bodyPr lIns="0" tIns="0" rIns="0" bIns="0" anchor="ctr"/>
          <a:p>
            <a:pPr algn="l">
              <a:defRPr lang="ja-JP" altLang="en-US"/>
            </a:pPr>
            <a:r>
              <a:rPr lang="ja-JP" altLang="en-US" sz="1400" b="0">
                <a:latin typeface="AR P丸ゴシック体E"/>
                <a:ea typeface="AR P丸ゴシック体E"/>
              </a:rPr>
              <a:t>　２．温泉使用料の使い道について</a:t>
            </a:r>
            <a:endParaRPr lang="ja-JP" altLang="en-US" sz="1400" b="0">
              <a:latin typeface="AR P丸ゴシック体E"/>
              <a:ea typeface="AR P丸ゴシック体E"/>
            </a:endParaRPr>
          </a:p>
        </p:txBody>
      </p:sp>
      <p:graphicFrame>
        <p:nvGraphicFramePr>
          <p:cNvPr id="1126" name="四角形 29"/>
          <p:cNvGraphicFramePr/>
          <p:nvPr/>
        </p:nvGraphicFramePr>
        <p:xfrm>
          <a:off x="3326683" y="5913880"/>
          <a:ext cx="3423366" cy="357595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2" name="四角形 39"/>
          <p:cNvSpPr/>
          <p:nvPr/>
        </p:nvSpPr>
        <p:spPr>
          <a:xfrm>
            <a:off x="189003" y="420739"/>
            <a:ext cx="6436315" cy="9278457"/>
          </a:xfrm>
          <a:prstGeom prst="rect">
            <a:avLst/>
          </a:prstGeom>
          <a:solidFill>
            <a:schemeClr val="bg1"/>
          </a:solidFill>
          <a:ln w="76200">
            <a:solidFill>
              <a:schemeClr val="bg1"/>
            </a:solidFill>
          </a:ln>
        </p:spPr>
        <p:txBody>
          <a:bodyPr lIns="36000" tIns="72000" rIns="36000" bIns="0" numCol="1">
            <a:normAutofit/>
          </a:bodyPr>
          <a:lst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a:lstStyle>
          <a:p>
            <a:pPr marL="0" indent="0">
              <a:lnSpc>
                <a:spcPct val="100000"/>
              </a:lnSpc>
              <a:spcBef>
                <a:spcPts val="0"/>
              </a:spcBef>
              <a:spcAft>
                <a:spcPts val="0"/>
              </a:spcAft>
              <a:buNone/>
            </a:pPr>
            <a:r>
              <a:rPr kumimoji="1" lang="ja-JP" altLang="en-US" sz="1400">
                <a:latin typeface="AR P丸ゴシック体E"/>
                <a:ea typeface="AR P丸ゴシック体E"/>
              </a:rPr>
              <a:t>　</a:t>
            </a:r>
            <a:r>
              <a:rPr kumimoji="1" lang="ja-JP" altLang="en-US" sz="1400">
                <a:latin typeface="AR P丸ゴシック体E"/>
                <a:ea typeface="AR P丸ゴシック体E"/>
              </a:rPr>
              <a:t>　</a:t>
            </a:r>
            <a:r>
              <a:rPr kumimoji="1" lang="ja-JP" altLang="en-US" sz="1400">
                <a:latin typeface="AR P丸ゴシック体E"/>
                <a:ea typeface="AR P丸ゴシック体E"/>
              </a:rPr>
              <a:t>　 </a:t>
            </a: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a:p>
            <a:pPr marL="0" indent="0">
              <a:lnSpc>
                <a:spcPct val="100000"/>
              </a:lnSpc>
              <a:spcBef>
                <a:spcPts val="0"/>
              </a:spcBef>
              <a:spcAft>
                <a:spcPts val="0"/>
              </a:spcAft>
              <a:buNone/>
            </a:pPr>
            <a:r>
              <a:rPr kumimoji="1" lang="ja-JP" altLang="en-US" sz="1400">
                <a:latin typeface="AR P丸ゴシック体E"/>
                <a:ea typeface="AR P丸ゴシック体E"/>
              </a:rPr>
              <a:t>　</a:t>
            </a:r>
            <a:r>
              <a:rPr kumimoji="1" lang="ja-JP" altLang="en-US" sz="1400">
                <a:latin typeface="AR P丸ゴシック体E"/>
                <a:ea typeface="AR P丸ゴシック体E"/>
              </a:rPr>
              <a:t>　</a:t>
            </a:r>
            <a:r>
              <a:rPr kumimoji="1" lang="ja-JP" altLang="en-US" sz="1400">
                <a:latin typeface="AR P丸ゴシック体E"/>
                <a:ea typeface="AR P丸ゴシック体E"/>
              </a:rPr>
              <a:t>　</a:t>
            </a: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a:p>
            <a:pPr marL="0" indent="0">
              <a:lnSpc>
                <a:spcPct val="100000"/>
              </a:lnSpc>
              <a:spcBef>
                <a:spcPts val="0"/>
              </a:spcBef>
              <a:spcAft>
                <a:spcPts val="0"/>
              </a:spcAft>
              <a:buNone/>
            </a:pPr>
            <a:endParaRPr kumimoji="1" lang="ja-JP" altLang="en-US" sz="1400">
              <a:latin typeface="AR P丸ゴシック体E"/>
              <a:ea typeface="AR P丸ゴシック体E"/>
            </a:endParaRPr>
          </a:p>
        </p:txBody>
      </p:sp>
      <p:sp>
        <p:nvSpPr>
          <p:cNvPr id="1133" name="図形 40"/>
          <p:cNvSpPr/>
          <p:nvPr/>
        </p:nvSpPr>
        <p:spPr>
          <a:xfrm>
            <a:off x="260475" y="165590"/>
            <a:ext cx="3242324" cy="502820"/>
          </a:xfrm>
          <a:prstGeom prst="horizontalScroll">
            <a:avLst/>
          </a:prstGeom>
        </p:spPr>
        <p:style>
          <a:lnRef idx="2">
            <a:schemeClr val="accent2"/>
          </a:lnRef>
          <a:fillRef idx="1">
            <a:schemeClr val="lt1"/>
          </a:fillRef>
          <a:effectRef idx="0">
            <a:schemeClr val="accent2"/>
          </a:effectRef>
          <a:fontRef idx="minor">
            <a:schemeClr val="dk1"/>
          </a:fontRef>
        </p:style>
        <p:txBody>
          <a:bodyPr anchor="ctr"/>
          <a:p>
            <a:pPr algn="l">
              <a:defRPr lang="ja-JP" altLang="en-US"/>
            </a:pPr>
            <a:r>
              <a:rPr lang="ja-JP" altLang="en-US" sz="1400" b="0">
                <a:latin typeface="AR P丸ゴシック体E"/>
                <a:ea typeface="AR P丸ゴシック体E"/>
              </a:rPr>
              <a:t>３．温泉供給事業が抱える</a:t>
            </a:r>
            <a:r>
              <a:rPr lang="ja-JP" altLang="en-US" sz="1600" b="0">
                <a:solidFill>
                  <a:srgbClr val="FF0000"/>
                </a:solidFill>
                <a:latin typeface="AR P丸ゴシック体E"/>
                <a:ea typeface="AR P丸ゴシック体E"/>
              </a:rPr>
              <a:t>課題</a:t>
            </a:r>
            <a:endParaRPr lang="ja-JP" altLang="en-US" sz="1400" b="0">
              <a:solidFill>
                <a:srgbClr val="FF0000"/>
              </a:solidFill>
              <a:latin typeface="AR P丸ゴシック体E"/>
              <a:ea typeface="AR P丸ゴシック体E"/>
            </a:endParaRPr>
          </a:p>
        </p:txBody>
      </p:sp>
      <p:grpSp>
        <p:nvGrpSpPr>
          <p:cNvPr id="1134" name="グループ 42"/>
          <p:cNvGrpSpPr/>
          <p:nvPr/>
        </p:nvGrpSpPr>
        <p:grpSpPr>
          <a:xfrm>
            <a:off x="333736" y="777000"/>
            <a:ext cx="2949556" cy="4172450"/>
            <a:chOff x="259773" y="771311"/>
            <a:chExt cx="3242217" cy="4172450"/>
          </a:xfrm>
        </p:grpSpPr>
        <p:sp>
          <p:nvSpPr>
            <p:cNvPr id="1135" name="四角形 40"/>
            <p:cNvSpPr/>
            <p:nvPr/>
          </p:nvSpPr>
          <p:spPr>
            <a:xfrm>
              <a:off x="260582" y="771311"/>
              <a:ext cx="3237698" cy="725689"/>
            </a:xfrm>
            <a:prstGeom prst="rect">
              <a:avLst/>
            </a:prstGeom>
            <a:solidFill>
              <a:schemeClr val="accent1">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solidFill>
                    <a:schemeClr val="tx1"/>
                  </a:solidFill>
                  <a:latin typeface="AR P丸ゴシック体E"/>
                  <a:ea typeface="AR P丸ゴシック体E"/>
                </a:rPr>
                <a:t>課題①　</a:t>
              </a:r>
              <a:endParaRPr lang="ja-JP" altLang="en-US">
                <a:solidFill>
                  <a:schemeClr val="tx1"/>
                </a:solidFill>
                <a:latin typeface="AR P丸ゴシック体E"/>
                <a:ea typeface="AR P丸ゴシック体E"/>
              </a:endParaRPr>
            </a:p>
            <a:p>
              <a:pPr algn="ctr">
                <a:defRPr lang="ja-JP" altLang="en-US"/>
              </a:pPr>
              <a:r>
                <a:rPr lang="ja-JP" altLang="en-US" sz="2000">
                  <a:solidFill>
                    <a:schemeClr val="tx1"/>
                  </a:solidFill>
                  <a:latin typeface="AR P丸ゴシック体E"/>
                  <a:ea typeface="AR P丸ゴシック体E"/>
                </a:rPr>
                <a:t>財源の確保</a:t>
              </a:r>
              <a:endParaRPr lang="ja-JP" altLang="en-US" sz="1600">
                <a:solidFill>
                  <a:schemeClr val="tx1"/>
                </a:solidFill>
                <a:latin typeface="AR P丸ゴシック体E"/>
                <a:ea typeface="AR P丸ゴシック体E"/>
              </a:endParaRPr>
            </a:p>
          </p:txBody>
        </p:sp>
        <p:sp>
          <p:nvSpPr>
            <p:cNvPr id="1136" name="四角形 41"/>
            <p:cNvSpPr/>
            <p:nvPr/>
          </p:nvSpPr>
          <p:spPr>
            <a:xfrm>
              <a:off x="259773" y="1496622"/>
              <a:ext cx="3242217" cy="3447139"/>
            </a:xfrm>
            <a:prstGeom prst="rect">
              <a:avLst/>
            </a:prstGeom>
            <a:solidFill>
              <a:schemeClr val="accent1">
                <a:lumMod val="20000"/>
                <a:lumOff val="8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t" anchorCtr="0"/>
            <a:p>
              <a:pPr algn="l">
                <a:lnSpc>
                  <a:spcPts val="1900"/>
                </a:lnSpc>
                <a:spcBef>
                  <a:spcPts val="0"/>
                </a:spcBef>
                <a:spcAft>
                  <a:spcPts val="0"/>
                </a:spcAft>
                <a:defRPr lang="ja-JP" altLang="en-US"/>
              </a:pPr>
              <a:r>
                <a:rPr lang="ja-JP" altLang="en-US" sz="1400">
                  <a:latin typeface="AR P丸ゴシック体E"/>
                  <a:ea typeface="AR P丸ゴシック体E"/>
                </a:rPr>
                <a:t>　温泉使用料は世帯人数や湯船の大きさなどによって料金が決まります。使用量による変動はありません。</a:t>
              </a:r>
              <a:endParaRPr lang="ja-JP" altLang="en-US">
                <a:latin typeface="AR P丸ゴシック体E"/>
                <a:ea typeface="AR P丸ゴシック体E"/>
              </a:endParaRPr>
            </a:p>
            <a:p>
              <a:pPr algn="l">
                <a:lnSpc>
                  <a:spcPts val="1900"/>
                </a:lnSpc>
                <a:spcBef>
                  <a:spcPts val="0"/>
                </a:spcBef>
                <a:spcAft>
                  <a:spcPts val="0"/>
                </a:spcAft>
                <a:defRPr lang="ja-JP" altLang="en-US"/>
              </a:pPr>
              <a:r>
                <a:rPr lang="ja-JP" altLang="en-US" sz="1400">
                  <a:latin typeface="AR P丸ゴシック体E"/>
                  <a:ea typeface="AR P丸ゴシック体E"/>
                </a:rPr>
                <a:t>　</a:t>
              </a:r>
              <a:r>
                <a:rPr lang="ja-JP" altLang="en-US" sz="1400">
                  <a:latin typeface="AR P丸ゴシック体E"/>
                  <a:ea typeface="AR P丸ゴシック体E"/>
                </a:rPr>
                <a:t>温泉</a:t>
              </a:r>
              <a:r>
                <a:rPr lang="ja-JP" altLang="en-US" sz="1400">
                  <a:latin typeface="AR P丸ゴシック体E"/>
                  <a:ea typeface="AR P丸ゴシック体E"/>
                </a:rPr>
                <a:t>を利用する家庭が減っていることなどの影響で，温泉使用料収入は減少しており，今後も財源確保がさらに厳しくなると予想されます。</a:t>
              </a:r>
              <a:endParaRPr lang="ja-JP" altLang="en-US" sz="1400">
                <a:latin typeface="AR P丸ゴシック体E"/>
                <a:ea typeface="AR P丸ゴシック体E"/>
              </a:endParaRPr>
            </a:p>
          </p:txBody>
        </p:sp>
      </p:grpSp>
      <p:grpSp>
        <p:nvGrpSpPr>
          <p:cNvPr id="1137" name="グループ 48"/>
          <p:cNvGrpSpPr/>
          <p:nvPr/>
        </p:nvGrpSpPr>
        <p:grpSpPr>
          <a:xfrm>
            <a:off x="3544035" y="777000"/>
            <a:ext cx="2949556" cy="4177066"/>
            <a:chOff x="259773" y="771311"/>
            <a:chExt cx="3242217" cy="4177066"/>
          </a:xfrm>
        </p:grpSpPr>
        <p:sp>
          <p:nvSpPr>
            <p:cNvPr id="1138" name="四角形 40"/>
            <p:cNvSpPr/>
            <p:nvPr/>
          </p:nvSpPr>
          <p:spPr>
            <a:xfrm>
              <a:off x="260582" y="771311"/>
              <a:ext cx="3237698" cy="725689"/>
            </a:xfrm>
            <a:prstGeom prst="rect">
              <a:avLst/>
            </a:prstGeom>
            <a:solidFill>
              <a:schemeClr val="accent1">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solidFill>
                    <a:schemeClr val="tx1"/>
                  </a:solidFill>
                  <a:latin typeface="AR P丸ゴシック体E"/>
                  <a:ea typeface="AR P丸ゴシック体E"/>
                </a:rPr>
                <a:t>課題②　</a:t>
              </a:r>
              <a:endParaRPr lang="ja-JP" altLang="en-US" sz="1600">
                <a:solidFill>
                  <a:schemeClr val="tx1"/>
                </a:solidFill>
                <a:latin typeface="AR P丸ゴシック体E"/>
                <a:ea typeface="AR P丸ゴシック体E"/>
              </a:endParaRPr>
            </a:p>
            <a:p>
              <a:pPr algn="ctr">
                <a:defRPr lang="ja-JP" altLang="en-US"/>
              </a:pPr>
              <a:r>
                <a:rPr lang="ja-JP" altLang="en-US" sz="2000">
                  <a:solidFill>
                    <a:schemeClr val="tx1"/>
                  </a:solidFill>
                  <a:latin typeface="AR P丸ゴシック体E"/>
                  <a:ea typeface="AR P丸ゴシック体E"/>
                </a:rPr>
                <a:t>費用の増加</a:t>
              </a:r>
              <a:endParaRPr lang="ja-JP" altLang="en-US" sz="1600">
                <a:solidFill>
                  <a:schemeClr val="tx1"/>
                </a:solidFill>
                <a:latin typeface="AR P丸ゴシック体E"/>
                <a:ea typeface="AR P丸ゴシック体E"/>
              </a:endParaRPr>
            </a:p>
          </p:txBody>
        </p:sp>
        <p:sp>
          <p:nvSpPr>
            <p:cNvPr id="1139" name="四角形 41"/>
            <p:cNvSpPr/>
            <p:nvPr/>
          </p:nvSpPr>
          <p:spPr>
            <a:xfrm>
              <a:off x="259773" y="1496620"/>
              <a:ext cx="3242217" cy="3451757"/>
            </a:xfrm>
            <a:prstGeom prst="rect">
              <a:avLst/>
            </a:prstGeom>
            <a:solidFill>
              <a:schemeClr val="accent1">
                <a:lumMod val="20000"/>
                <a:lumOff val="8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t"/>
            <a:p>
              <a:pPr algn="l">
                <a:lnSpc>
                  <a:spcPts val="1900"/>
                </a:lnSpc>
                <a:defRPr lang="ja-JP" altLang="en-US"/>
              </a:pPr>
              <a:r>
                <a:rPr lang="ja-JP" altLang="en-US" sz="1400">
                  <a:latin typeface="AR P丸ゴシック体E"/>
                  <a:ea typeface="AR P丸ゴシック体E"/>
                </a:rPr>
                <a:t>　泉質の影響でスケール（湯の華）が配管などに付着し，設備の劣化を早めるため，修繕や清掃に係る費用は，年々増加しています。</a:t>
              </a:r>
              <a:endParaRPr lang="ja-JP" altLang="en-US" sz="1400">
                <a:latin typeface="AR P丸ゴシック体E"/>
                <a:ea typeface="AR P丸ゴシック体E"/>
              </a:endParaRPr>
            </a:p>
            <a:p>
              <a:pPr algn="l">
                <a:lnSpc>
                  <a:spcPts val="1900"/>
                </a:lnSpc>
                <a:defRPr lang="ja-JP" altLang="en-US"/>
              </a:pPr>
              <a:r>
                <a:rPr lang="ja-JP" altLang="en-US" sz="1400">
                  <a:latin typeface="AR P丸ゴシック体E"/>
                  <a:ea typeface="AR P丸ゴシック体E"/>
                </a:rPr>
                <a:t>　</a:t>
              </a:r>
              <a:r>
                <a:rPr lang="ja-JP" altLang="en-US" sz="1400">
                  <a:latin typeface="AR P丸ゴシック体E"/>
                  <a:ea typeface="AR P丸ゴシック体E"/>
                </a:rPr>
                <a:t>また昨今の物価高騰で電気料も増加しており，費用の大幅な削減が難しい状況が続くと見込まれます。</a:t>
              </a:r>
              <a:endParaRPr lang="ja-JP" altLang="en-US" sz="1400">
                <a:latin typeface="AR P丸ゴシック体E"/>
                <a:ea typeface="AR P丸ゴシック体E"/>
              </a:endParaRPr>
            </a:p>
          </p:txBody>
        </p:sp>
      </p:grpSp>
      <p:grpSp>
        <p:nvGrpSpPr>
          <p:cNvPr id="1140" name="グループ 51"/>
          <p:cNvGrpSpPr/>
          <p:nvPr/>
        </p:nvGrpSpPr>
        <p:grpSpPr>
          <a:xfrm>
            <a:off x="334472" y="5241000"/>
            <a:ext cx="6155744" cy="4172450"/>
            <a:chOff x="259773" y="771311"/>
            <a:chExt cx="3242217" cy="4172450"/>
          </a:xfrm>
        </p:grpSpPr>
        <p:sp>
          <p:nvSpPr>
            <p:cNvPr id="1141" name="四角形 40"/>
            <p:cNvSpPr/>
            <p:nvPr/>
          </p:nvSpPr>
          <p:spPr>
            <a:xfrm>
              <a:off x="260582" y="771311"/>
              <a:ext cx="3237698" cy="725689"/>
            </a:xfrm>
            <a:prstGeom prst="rect">
              <a:avLst/>
            </a:prstGeom>
            <a:solidFill>
              <a:schemeClr val="accent1">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solidFill>
                    <a:schemeClr val="tx1"/>
                  </a:solidFill>
                  <a:latin typeface="AR P丸ゴシック体E"/>
                  <a:ea typeface="AR P丸ゴシック体E"/>
                </a:rPr>
                <a:t>課題③　</a:t>
              </a:r>
              <a:endParaRPr lang="ja-JP" altLang="en-US">
                <a:solidFill>
                  <a:schemeClr val="tx1"/>
                </a:solidFill>
                <a:latin typeface="AR P丸ゴシック体E"/>
                <a:ea typeface="AR P丸ゴシック体E"/>
              </a:endParaRPr>
            </a:p>
            <a:p>
              <a:pPr algn="ctr">
                <a:defRPr lang="ja-JP" altLang="en-US"/>
              </a:pPr>
              <a:r>
                <a:rPr lang="ja-JP" altLang="en-US" sz="2000">
                  <a:solidFill>
                    <a:schemeClr val="tx1"/>
                  </a:solidFill>
                  <a:latin typeface="AR P丸ゴシック体E"/>
                  <a:ea typeface="AR P丸ゴシック体E"/>
                </a:rPr>
                <a:t>老朽化した施設の更新</a:t>
              </a:r>
              <a:endParaRPr lang="ja-JP" altLang="en-US" sz="1600">
                <a:solidFill>
                  <a:schemeClr val="tx1"/>
                </a:solidFill>
                <a:latin typeface="AR P丸ゴシック体E"/>
                <a:ea typeface="AR P丸ゴシック体E"/>
              </a:endParaRPr>
            </a:p>
          </p:txBody>
        </p:sp>
        <p:sp>
          <p:nvSpPr>
            <p:cNvPr id="1142" name="四角形 41"/>
            <p:cNvSpPr/>
            <p:nvPr/>
          </p:nvSpPr>
          <p:spPr>
            <a:xfrm>
              <a:off x="259773" y="1496622"/>
              <a:ext cx="3242217" cy="3447139"/>
            </a:xfrm>
            <a:prstGeom prst="rect">
              <a:avLst/>
            </a:prstGeom>
            <a:solidFill>
              <a:schemeClr val="accent1">
                <a:lumMod val="20000"/>
                <a:lumOff val="8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lIns="36000" rIns="36000" anchor="t" anchorCtr="0"/>
            <a:p>
              <a:pPr algn="l">
                <a:lnSpc>
                  <a:spcPts val="1900"/>
                </a:lnSpc>
                <a:defRPr lang="ja-JP" altLang="en-US"/>
              </a:pPr>
              <a:r>
                <a:rPr lang="ja-JP" altLang="en-US" sz="1400">
                  <a:latin typeface="AR P丸ゴシック体E"/>
                  <a:ea typeface="AR P丸ゴシック体E"/>
                </a:rPr>
                <a:t>　</a:t>
              </a:r>
              <a:r>
                <a:rPr lang="ja-JP" altLang="en-US" sz="1400">
                  <a:latin typeface="AR P丸ゴシック体E"/>
                  <a:ea typeface="AR P丸ゴシック体E"/>
                </a:rPr>
                <a:t>温泉供給事業は今まで80年以上にわたり</a:t>
              </a:r>
              <a:r>
                <a:rPr lang="ja-JP" altLang="en-US" sz="1400">
                  <a:latin typeface="AR P丸ゴシック体E"/>
                  <a:ea typeface="AR P丸ゴシック体E"/>
                </a:rPr>
                <a:t>供給を</a:t>
              </a:r>
              <a:r>
                <a:rPr lang="ja-JP" altLang="en-US" sz="1400">
                  <a:latin typeface="AR P丸ゴシック体E"/>
                  <a:ea typeface="AR P丸ゴシック体E"/>
                </a:rPr>
                <a:t>続けているため，半分以上の施設が耐用年数を超えており，全体的に老朽化が進んでい</a:t>
              </a:r>
              <a:r>
                <a:rPr lang="ja-JP" altLang="en-US" sz="1400">
                  <a:latin typeface="AR P丸ゴシック体E"/>
                  <a:ea typeface="AR P丸ゴシック体E"/>
                </a:rPr>
                <a:t>ます。</a:t>
              </a:r>
              <a:endParaRPr lang="ja-JP" altLang="en-US" sz="1400">
                <a:latin typeface="AR P丸ゴシック体E"/>
                <a:ea typeface="AR P丸ゴシック体E"/>
              </a:endParaRPr>
            </a:p>
            <a:p>
              <a:pPr algn="l">
                <a:lnSpc>
                  <a:spcPts val="1900"/>
                </a:lnSpc>
                <a:defRPr lang="ja-JP" altLang="en-US"/>
              </a:pPr>
              <a:r>
                <a:rPr lang="ja-JP" altLang="en-US" sz="1400">
                  <a:latin typeface="AR P丸ゴシック体E"/>
                  <a:ea typeface="AR P丸ゴシック体E"/>
                </a:rPr>
                <a:t>　また一部の配湯地域について供給圧が不足しており，新規配湯の受付を一時中止しているため，高架貯湯槽の更新が必要不可欠となっています。</a:t>
              </a:r>
              <a:endParaRPr lang="ja-JP" altLang="en-US" sz="1400">
                <a:latin typeface="AR P丸ゴシック体E"/>
                <a:ea typeface="AR P丸ゴシック体E"/>
              </a:endParaRPr>
            </a:p>
            <a:p>
              <a:pPr algn="l">
                <a:lnSpc>
                  <a:spcPts val="1900"/>
                </a:lnSpc>
                <a:spcBef>
                  <a:spcPts val="0"/>
                </a:spcBef>
                <a:spcAft>
                  <a:spcPts val="0"/>
                </a:spcAft>
                <a:defRPr lang="ja-JP" altLang="en-US"/>
              </a:pPr>
              <a:r>
                <a:rPr lang="ja-JP" altLang="en-US" sz="1400">
                  <a:latin typeface="AR P丸ゴシック体E"/>
                  <a:ea typeface="AR P丸ゴシック体E"/>
                </a:rPr>
                <a:t>　</a:t>
              </a:r>
              <a:r>
                <a:rPr lang="ja-JP" altLang="en-US" sz="1400">
                  <a:latin typeface="AR P丸ゴシック体E"/>
                  <a:ea typeface="AR P丸ゴシック体E"/>
                </a:rPr>
                <a:t>今後</a:t>
              </a:r>
              <a:r>
                <a:rPr lang="ja-JP" altLang="en-US" sz="1400">
                  <a:latin typeface="AR P丸ゴシック体E"/>
                  <a:ea typeface="AR P丸ゴシック体E"/>
                </a:rPr>
                <a:t>も</a:t>
              </a:r>
              <a:r>
                <a:rPr lang="ja-JP" altLang="en-US" sz="1400">
                  <a:latin typeface="AR P丸ゴシック体E"/>
                  <a:ea typeface="AR P丸ゴシック体E"/>
                </a:rPr>
                <a:t>安定的</a:t>
              </a:r>
              <a:r>
                <a:rPr lang="ja-JP" altLang="en-US" sz="1400">
                  <a:latin typeface="AR P丸ゴシック体E"/>
                  <a:ea typeface="AR P丸ゴシック体E"/>
                </a:rPr>
                <a:t>に</a:t>
              </a:r>
              <a:r>
                <a:rPr lang="ja-JP" altLang="en-US" sz="1400">
                  <a:latin typeface="AR P丸ゴシック体E"/>
                  <a:ea typeface="AR P丸ゴシック体E"/>
                </a:rPr>
                <a:t>温泉</a:t>
              </a:r>
              <a:r>
                <a:rPr lang="ja-JP" altLang="en-US" sz="1400">
                  <a:latin typeface="AR P丸ゴシック体E"/>
                  <a:ea typeface="AR P丸ゴシック体E"/>
                </a:rPr>
                <a:t>を</a:t>
              </a:r>
              <a:r>
                <a:rPr lang="ja-JP" altLang="en-US" sz="1400">
                  <a:latin typeface="AR P丸ゴシック体E"/>
                  <a:ea typeface="AR P丸ゴシック体E"/>
                </a:rPr>
                <a:t>供給</a:t>
              </a:r>
              <a:r>
                <a:rPr lang="ja-JP" altLang="en-US" sz="1400">
                  <a:latin typeface="AR P丸ゴシック体E"/>
                  <a:ea typeface="AR P丸ゴシック体E"/>
                </a:rPr>
                <a:t>するため</a:t>
              </a:r>
              <a:r>
                <a:rPr lang="ja-JP" altLang="en-US" sz="1400">
                  <a:latin typeface="AR P丸ゴシック体E"/>
                  <a:ea typeface="AR P丸ゴシック体E"/>
                </a:rPr>
                <a:t>に</a:t>
              </a:r>
              <a:r>
                <a:rPr lang="ja-JP" altLang="en-US" sz="1400">
                  <a:latin typeface="AR P丸ゴシック体E"/>
                  <a:ea typeface="AR P丸ゴシック体E"/>
                </a:rPr>
                <a:t>計</a:t>
              </a:r>
              <a:r>
                <a:rPr lang="ja-JP" altLang="en-US" sz="1400">
                  <a:latin typeface="AR P丸ゴシック体E"/>
                  <a:ea typeface="AR P丸ゴシック体E"/>
                </a:rPr>
                <a:t>画的な</a:t>
              </a:r>
              <a:r>
                <a:rPr lang="ja-JP" altLang="en-US" sz="1400">
                  <a:latin typeface="AR P丸ゴシック体E"/>
                  <a:ea typeface="AR P丸ゴシック体E"/>
                </a:rPr>
                <a:t>更新工事が必要ですが，財政上の問題</a:t>
              </a:r>
              <a:r>
                <a:rPr lang="ja-JP" altLang="en-US" sz="1400">
                  <a:latin typeface="AR P丸ゴシック体E"/>
                  <a:ea typeface="AR P丸ゴシック体E"/>
                </a:rPr>
                <a:t>から</a:t>
              </a:r>
              <a:r>
                <a:rPr lang="ja-JP" altLang="en-US" sz="1400">
                  <a:latin typeface="AR P丸ゴシック体E"/>
                  <a:ea typeface="AR P丸ゴシック体E"/>
                </a:rPr>
                <a:t>その</a:t>
              </a:r>
              <a:r>
                <a:rPr lang="ja-JP" altLang="en-US" sz="1400">
                  <a:latin typeface="AR P丸ゴシック体E"/>
                  <a:ea typeface="AR P丸ゴシック体E"/>
                </a:rPr>
                <a:t>全てを更新・改修する余裕がないのが</a:t>
              </a:r>
              <a:r>
                <a:rPr lang="ja-JP" altLang="en-US" sz="1400">
                  <a:latin typeface="AR P丸ゴシック体E"/>
                  <a:ea typeface="AR P丸ゴシック体E"/>
                </a:rPr>
                <a:t>現状です</a:t>
              </a:r>
              <a:r>
                <a:rPr lang="ja-JP" altLang="en-US" sz="1400">
                  <a:latin typeface="AR P丸ゴシック体E"/>
                  <a:ea typeface="AR P丸ゴシック体E"/>
                </a:rPr>
                <a:t>。</a:t>
              </a:r>
              <a:endParaRPr lang="ja-JP" altLang="en-US" sz="1400">
                <a:latin typeface="AR P丸ゴシック体E"/>
                <a:ea typeface="AR P丸ゴシック体E"/>
              </a:endParaRPr>
            </a:p>
            <a:p>
              <a:pPr algn="l">
                <a:lnSpc>
                  <a:spcPts val="1900"/>
                </a:lnSpc>
                <a:spcBef>
                  <a:spcPts val="0"/>
                </a:spcBef>
                <a:spcAft>
                  <a:spcPts val="0"/>
                </a:spcAft>
                <a:defRPr lang="ja-JP" altLang="en-US"/>
              </a:pPr>
              <a:endParaRPr lang="ja-JP" altLang="en-US" sz="1400">
                <a:latin typeface="AR P丸ゴシック体E"/>
                <a:ea typeface="AR P丸ゴシック体E"/>
              </a:endParaRPr>
            </a:p>
          </p:txBody>
        </p:sp>
      </p:grpSp>
      <p:graphicFrame>
        <p:nvGraphicFramePr>
          <p:cNvPr id="1143" name="四角形 39"/>
          <p:cNvGraphicFramePr/>
          <p:nvPr/>
        </p:nvGraphicFramePr>
        <p:xfrm>
          <a:off x="477000" y="3324097"/>
          <a:ext cx="2468415" cy="1541737"/>
        </p:xfrm>
        <a:graphic>
          <a:graphicData uri="http://schemas.openxmlformats.org/drawingml/2006/chart">
            <c:chart xmlns:c="http://schemas.openxmlformats.org/drawingml/2006/chart" xmlns:r="http://schemas.openxmlformats.org/officeDocument/2006/relationships" r:id="rId1"/>
          </a:graphicData>
        </a:graphic>
      </p:graphicFrame>
      <p:grpSp>
        <p:nvGrpSpPr>
          <p:cNvPr id="1144" name="グループ 42"/>
          <p:cNvGrpSpPr/>
          <p:nvPr/>
        </p:nvGrpSpPr>
        <p:grpSpPr>
          <a:xfrm>
            <a:off x="5085000" y="3441000"/>
            <a:ext cx="1327436" cy="1424834"/>
            <a:chOff x="5018813" y="3351383"/>
            <a:chExt cx="1327436" cy="1424834"/>
          </a:xfrm>
        </p:grpSpPr>
        <p:pic>
          <p:nvPicPr>
            <p:cNvPr id="1145" name="図 66"/>
            <p:cNvPicPr>
              <a:picLocks noChangeAspect="1"/>
            </p:cNvPicPr>
            <p:nvPr/>
          </p:nvPicPr>
          <p:blipFill>
            <a:blip r:embed="rId2"/>
            <a:srcRect l="21408" t="19534" r="25380" b="13400"/>
            <a:stretch>
              <a:fillRect/>
            </a:stretch>
          </p:blipFill>
          <p:spPr>
            <a:xfrm>
              <a:off x="5018813" y="3351383"/>
              <a:ext cx="1326574" cy="1043235"/>
            </a:xfrm>
            <a:prstGeom prst="rect">
              <a:avLst/>
            </a:prstGeom>
          </p:spPr>
        </p:pic>
        <p:sp>
          <p:nvSpPr>
            <p:cNvPr id="1146" name="テキスト 41"/>
            <p:cNvSpPr txBox="1"/>
            <p:nvPr/>
          </p:nvSpPr>
          <p:spPr>
            <a:xfrm>
              <a:off x="5019675" y="4377000"/>
              <a:ext cx="1326574" cy="399217"/>
            </a:xfrm>
            <a:prstGeom prst="rect">
              <a:avLst/>
            </a:prstGeom>
          </p:spPr>
          <p:txBody>
            <a:bodyPr>
              <a:spAutoFit/>
            </a:bodyPr>
            <a:p>
              <a:pPr>
                <a:defRPr lang="ja-JP" altLang="en-US"/>
              </a:pPr>
              <a:r>
                <a:rPr lang="ja-JP" altLang="en-US" sz="1000">
                  <a:latin typeface="HG丸ｺﾞｼｯｸM-PRO"/>
                  <a:ea typeface="HG丸ｺﾞｼｯｸM-PRO"/>
                </a:rPr>
                <a:t>スケールが付着した温泉配管</a:t>
              </a:r>
              <a:endParaRPr lang="ja-JP" altLang="en-US">
                <a:latin typeface="HG丸ｺﾞｼｯｸM-PRO"/>
                <a:ea typeface="HG丸ｺﾞｼｯｸM-PRO"/>
              </a:endParaRPr>
            </a:p>
          </p:txBody>
        </p:sp>
      </p:grpSp>
      <p:pic>
        <p:nvPicPr>
          <p:cNvPr id="1147" name="図 52"/>
          <p:cNvPicPr>
            <a:picLocks noChangeAspect="1"/>
          </p:cNvPicPr>
          <p:nvPr/>
        </p:nvPicPr>
        <p:blipFill>
          <a:blip r:embed="rId3"/>
          <a:srcRect l="21329" t="19461" r="26268" b="22455"/>
          <a:stretch>
            <a:fillRect/>
          </a:stretch>
        </p:blipFill>
        <p:spPr>
          <a:xfrm>
            <a:off x="3660940" y="3441000"/>
            <a:ext cx="1356554" cy="997046"/>
          </a:xfrm>
          <a:prstGeom prst="rect">
            <a:avLst/>
          </a:prstGeom>
        </p:spPr>
      </p:pic>
      <p:sp>
        <p:nvSpPr>
          <p:cNvPr id="1148" name="テキスト 53"/>
          <p:cNvSpPr txBox="1"/>
          <p:nvPr/>
        </p:nvSpPr>
        <p:spPr>
          <a:xfrm>
            <a:off x="3717000" y="4512338"/>
            <a:ext cx="1277875" cy="153888"/>
          </a:xfrm>
          <a:prstGeom prst="rect">
            <a:avLst/>
          </a:prstGeom>
        </p:spPr>
        <p:txBody>
          <a:bodyPr wrap="square" lIns="0" tIns="0" rIns="0" bIns="0">
            <a:spAutoFit/>
          </a:bodyPr>
          <a:p>
            <a:pPr>
              <a:defRPr lang="ja-JP" altLang="en-US"/>
            </a:pPr>
            <a:r>
              <a:rPr lang="ja-JP" altLang="en-US" sz="1000">
                <a:latin typeface="HG丸ｺﾞｼｯｸM-PRO"/>
                <a:ea typeface="HG丸ｺﾞｼｯｸM-PRO"/>
              </a:rPr>
              <a:t>漏湯している温泉配管</a:t>
            </a:r>
            <a:endParaRPr lang="ja-JP" altLang="en-US">
              <a:latin typeface="HG丸ｺﾞｼｯｸM-PRO"/>
              <a:ea typeface="HG丸ｺﾞｼｯｸM-PRO"/>
            </a:endParaRPr>
          </a:p>
        </p:txBody>
      </p:sp>
      <p:pic>
        <p:nvPicPr>
          <p:cNvPr id="1149" name="図 54"/>
          <p:cNvPicPr>
            <a:picLocks noChangeAspect="1"/>
          </p:cNvPicPr>
          <p:nvPr/>
        </p:nvPicPr>
        <p:blipFill>
          <a:blip r:embed="rId4"/>
          <a:srcRect l="1788" r="1514"/>
          <a:stretch>
            <a:fillRect/>
          </a:stretch>
        </p:blipFill>
        <p:spPr>
          <a:xfrm>
            <a:off x="431968" y="7545000"/>
            <a:ext cx="1796572" cy="1387330"/>
          </a:xfrm>
          <a:prstGeom prst="rect">
            <a:avLst/>
          </a:prstGeom>
        </p:spPr>
      </p:pic>
      <p:pic>
        <p:nvPicPr>
          <p:cNvPr id="1150" name="図 55"/>
          <p:cNvPicPr>
            <a:picLocks noChangeAspect="1"/>
          </p:cNvPicPr>
          <p:nvPr/>
        </p:nvPicPr>
        <p:blipFill>
          <a:blip r:embed="rId5"/>
          <a:stretch>
            <a:fillRect/>
          </a:stretch>
        </p:blipFill>
        <p:spPr>
          <a:xfrm>
            <a:off x="2579386" y="7546689"/>
            <a:ext cx="1846826" cy="1386121"/>
          </a:xfrm>
          <a:prstGeom prst="rect">
            <a:avLst/>
          </a:prstGeom>
        </p:spPr>
      </p:pic>
      <p:sp>
        <p:nvSpPr>
          <p:cNvPr id="1151" name="テキスト 56"/>
          <p:cNvSpPr txBox="1"/>
          <p:nvPr/>
        </p:nvSpPr>
        <p:spPr>
          <a:xfrm>
            <a:off x="443738" y="8929687"/>
            <a:ext cx="1773032" cy="429994"/>
          </a:xfrm>
          <a:prstGeom prst="rect">
            <a:avLst/>
          </a:prstGeom>
        </p:spPr>
        <p:txBody>
          <a:bodyPr lIns="36000" rIns="36000">
            <a:spAutoFit/>
          </a:bodyPr>
          <a:p>
            <a:pPr algn="ctr">
              <a:defRPr lang="ja-JP" altLang="en-US"/>
            </a:pPr>
            <a:r>
              <a:rPr lang="ja-JP" altLang="en-US" sz="1100">
                <a:latin typeface="HG丸ｺﾞｼｯｸM-PRO"/>
                <a:ea typeface="HG丸ｺﾞｼｯｸM-PRO"/>
              </a:rPr>
              <a:t>弥次ヶ湯泉源及び配湯施設揚湯ポンプ</a:t>
            </a:r>
            <a:endParaRPr lang="ja-JP" altLang="en-US" sz="1200">
              <a:latin typeface="HG丸ｺﾞｼｯｸM-PRO"/>
              <a:ea typeface="HG丸ｺﾞｼｯｸM-PRO"/>
            </a:endParaRPr>
          </a:p>
        </p:txBody>
      </p:sp>
      <p:sp>
        <p:nvSpPr>
          <p:cNvPr id="1152" name="テキスト 57"/>
          <p:cNvSpPr txBox="1"/>
          <p:nvPr/>
        </p:nvSpPr>
        <p:spPr>
          <a:xfrm>
            <a:off x="2616283" y="8932810"/>
            <a:ext cx="1773032" cy="429994"/>
          </a:xfrm>
          <a:prstGeom prst="rect">
            <a:avLst/>
          </a:prstGeom>
        </p:spPr>
        <p:txBody>
          <a:bodyPr lIns="36000" rIns="36000">
            <a:spAutoFit/>
          </a:bodyPr>
          <a:p>
            <a:pPr algn="ctr">
              <a:defRPr lang="ja-JP" altLang="en-US"/>
            </a:pPr>
            <a:r>
              <a:rPr lang="ja-JP" altLang="en-US" sz="1100">
                <a:latin typeface="HG丸ｺﾞｼｯｸM-PRO"/>
                <a:ea typeface="HG丸ｺﾞｼｯｸM-PRO"/>
              </a:rPr>
              <a:t>新田ふれあい団地ポンプ室</a:t>
            </a:r>
            <a:endParaRPr lang="ja-JP" altLang="en-US" sz="1200">
              <a:latin typeface="HG丸ｺﾞｼｯｸM-PRO"/>
              <a:ea typeface="HG丸ｺﾞｼｯｸM-PRO"/>
            </a:endParaRPr>
          </a:p>
          <a:p>
            <a:pPr algn="ctr">
              <a:defRPr lang="ja-JP" altLang="en-US"/>
            </a:pPr>
            <a:r>
              <a:rPr lang="ja-JP" altLang="en-US" sz="1100">
                <a:latin typeface="HG丸ｺﾞｼｯｸM-PRO"/>
                <a:ea typeface="HG丸ｺﾞｼｯｸM-PRO"/>
              </a:rPr>
              <a:t>送湯</a:t>
            </a:r>
            <a:r>
              <a:rPr lang="ja-JP" altLang="en-US" sz="1100">
                <a:latin typeface="HG丸ｺﾞｼｯｸM-PRO"/>
                <a:ea typeface="HG丸ｺﾞｼｯｸM-PRO"/>
              </a:rPr>
              <a:t>ポンプ</a:t>
            </a:r>
            <a:endParaRPr lang="ja-JP" altLang="en-US" sz="1100">
              <a:latin typeface="HG丸ｺﾞｼｯｸM-PRO"/>
              <a:ea typeface="HG丸ｺﾞｼｯｸM-PRO"/>
            </a:endParaRPr>
          </a:p>
        </p:txBody>
      </p:sp>
      <p:sp>
        <p:nvSpPr>
          <p:cNvPr id="1153" name="テキスト 58"/>
          <p:cNvSpPr txBox="1"/>
          <p:nvPr/>
        </p:nvSpPr>
        <p:spPr>
          <a:xfrm>
            <a:off x="4710051" y="8932330"/>
            <a:ext cx="1643832" cy="429994"/>
          </a:xfrm>
          <a:prstGeom prst="rect">
            <a:avLst/>
          </a:prstGeom>
        </p:spPr>
        <p:txBody>
          <a:bodyPr wrap="square" lIns="36000" rIns="36000">
            <a:spAutoFit/>
          </a:bodyPr>
          <a:p>
            <a:pPr algn="ctr">
              <a:defRPr lang="ja-JP" altLang="en-US"/>
            </a:pPr>
            <a:r>
              <a:rPr lang="ja-JP" altLang="en-US" sz="1100">
                <a:latin typeface="HG丸ｺﾞｼｯｸM-PRO"/>
                <a:ea typeface="HG丸ｺﾞｼｯｸM-PRO"/>
              </a:rPr>
              <a:t>摺ヶ浜配湯施設</a:t>
            </a:r>
            <a:endParaRPr lang="ja-JP" altLang="en-US" sz="1100">
              <a:latin typeface="HG丸ｺﾞｼｯｸM-PRO"/>
              <a:ea typeface="HG丸ｺﾞｼｯｸM-PRO"/>
            </a:endParaRPr>
          </a:p>
          <a:p>
            <a:pPr algn="ctr">
              <a:defRPr lang="ja-JP" altLang="en-US"/>
            </a:pPr>
            <a:r>
              <a:rPr lang="ja-JP" altLang="en-US" sz="1100">
                <a:latin typeface="HG丸ｺﾞｼｯｸM-PRO"/>
                <a:ea typeface="HG丸ｺﾞｼｯｸM-PRO"/>
              </a:rPr>
              <a:t>高架貯湯槽</a:t>
            </a:r>
            <a:endParaRPr lang="ja-JP" altLang="en-US" sz="1100">
              <a:latin typeface="HG丸ｺﾞｼｯｸM-PRO"/>
              <a:ea typeface="HG丸ｺﾞｼｯｸM-PRO"/>
            </a:endParaRPr>
          </a:p>
        </p:txBody>
      </p:sp>
      <p:pic>
        <p:nvPicPr>
          <p:cNvPr id="1154" name="図 50"/>
          <p:cNvPicPr>
            <a:picLocks noChangeAspect="1"/>
          </p:cNvPicPr>
          <p:nvPr/>
        </p:nvPicPr>
        <p:blipFill>
          <a:blip r:embed="rId6"/>
          <a:srcRect l="20074" t="12254" r="14343" b="13148"/>
          <a:stretch>
            <a:fillRect/>
          </a:stretch>
        </p:blipFill>
        <p:spPr>
          <a:xfrm>
            <a:off x="4712745" y="7545670"/>
            <a:ext cx="1641287" cy="1387140"/>
          </a:xfrm>
          <a:prstGeom prst="rect">
            <a:avLst/>
          </a:prstGeom>
        </p:spPr>
      </p:pic>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2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Company>指宿市</Company>
  <AppVersion>4.1.7</AppVersion>
  <PresentationFormat>ユーザー設定</PresentationFormat>
  <Slides>2</Slides>
  <Notes>1</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指宿市役所</dc:creator>
  <cp:lastModifiedBy>指宿市役所</cp:lastModifiedBy>
  <dcterms:created xsi:type="dcterms:W3CDTF">2023-09-06T08:25:46Z</dcterms:created>
  <dcterms:modified xsi:type="dcterms:W3CDTF">2024-01-23T06:50:55Z</dcterms:modified>
  <cp:revision>12</cp:revision>
</cp:coreProperties>
</file>

<file path=docProps/custom.xml><?xml version="1.0" encoding="utf-8"?>
<Properties xmlns:vt="http://schemas.openxmlformats.org/officeDocument/2006/docPropsVTypes" xmlns="http://schemas.openxmlformats.org/officeDocument/2006/custom-properties"/>
</file>